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2"/>
  </p:notesMasterIdLst>
  <p:sldIdLst>
    <p:sldId id="256" r:id="rId2"/>
    <p:sldId id="400" r:id="rId3"/>
    <p:sldId id="401" r:id="rId4"/>
    <p:sldId id="402" r:id="rId5"/>
    <p:sldId id="403" r:id="rId6"/>
    <p:sldId id="404" r:id="rId7"/>
    <p:sldId id="405" r:id="rId8"/>
    <p:sldId id="412" r:id="rId9"/>
    <p:sldId id="406" r:id="rId10"/>
    <p:sldId id="411" r:id="rId11"/>
    <p:sldId id="407" r:id="rId12"/>
    <p:sldId id="408" r:id="rId13"/>
    <p:sldId id="409" r:id="rId14"/>
    <p:sldId id="410" r:id="rId15"/>
    <p:sldId id="413" r:id="rId16"/>
    <p:sldId id="416" r:id="rId17"/>
    <p:sldId id="414" r:id="rId18"/>
    <p:sldId id="415" r:id="rId19"/>
    <p:sldId id="417" r:id="rId20"/>
    <p:sldId id="317"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E4F4A70-9CC2-4404-A7A2-37AED64C585C}">
          <p14:sldIdLst>
            <p14:sldId id="256"/>
            <p14:sldId id="400"/>
            <p14:sldId id="401"/>
            <p14:sldId id="402"/>
            <p14:sldId id="403"/>
            <p14:sldId id="404"/>
            <p14:sldId id="405"/>
            <p14:sldId id="412"/>
            <p14:sldId id="406"/>
            <p14:sldId id="411"/>
            <p14:sldId id="407"/>
            <p14:sldId id="408"/>
            <p14:sldId id="409"/>
            <p14:sldId id="410"/>
            <p14:sldId id="413"/>
            <p14:sldId id="416"/>
            <p14:sldId id="414"/>
            <p14:sldId id="415"/>
            <p14:sldId id="417"/>
          </p14:sldIdLst>
        </p14:section>
        <p14:section name="Untitled Section" id="{A3D14037-B28C-4945-B42D-30A7F85ED1EE}">
          <p14:sldIdLst>
            <p14:sldId id="3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BEA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779" autoAdjust="0"/>
    <p:restoredTop sz="94162" autoAdjust="0"/>
  </p:normalViewPr>
  <p:slideViewPr>
    <p:cSldViewPr>
      <p:cViewPr varScale="1">
        <p:scale>
          <a:sx n="71" d="100"/>
          <a:sy n="71" d="100"/>
        </p:scale>
        <p:origin x="684" y="66"/>
      </p:cViewPr>
      <p:guideLst>
        <p:guide orient="horz" pos="2160"/>
        <p:guide pos="2880"/>
      </p:guideLst>
    </p:cSldViewPr>
  </p:slideViewPr>
  <p:outlineViewPr>
    <p:cViewPr>
      <p:scale>
        <a:sx n="33" d="100"/>
        <a:sy n="33" d="100"/>
      </p:scale>
      <p:origin x="0" y="-222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07D8A1F-9E40-4158-865D-D6FAF690F9F1}" type="datetimeFigureOut">
              <a:rPr lang="ar-IQ" smtClean="0"/>
              <a:pPr/>
              <a:t>15/11/1442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417163-E303-49E3-93FD-F0EF9AB3BF59}" type="slidenum">
              <a:rPr lang="ar-IQ" smtClean="0"/>
              <a:pPr/>
              <a:t>‹#›</a:t>
            </a:fld>
            <a:endParaRPr lang="ar-IQ"/>
          </a:p>
        </p:txBody>
      </p:sp>
    </p:spTree>
    <p:extLst>
      <p:ext uri="{BB962C8B-B14F-4D97-AF65-F5344CB8AC3E}">
        <p14:creationId xmlns:p14="http://schemas.microsoft.com/office/powerpoint/2010/main" val="20402693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0BE484B-19A3-40FC-93FE-82DE1D9283B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BE484B-19A3-40FC-93FE-82DE1D9283B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BE484B-19A3-40FC-93FE-82DE1D9283B7}" type="slidenum">
              <a:rPr lang="ar-IQ" smtClean="0"/>
              <a:pPr/>
              <a:t>‹#›</a:t>
            </a:fld>
            <a:endParaRPr lang="ar-IQ"/>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089401-15EE-4A1E-9016-70E61D930A72}" type="datetimeFigureOut">
              <a:rPr lang="ar-IQ" smtClean="0"/>
              <a:pPr/>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0BE484B-19A3-40FC-93FE-82DE1D9283B7}"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089401-15EE-4A1E-9016-70E61D930A72}" type="datetimeFigureOut">
              <a:rPr lang="ar-IQ" smtClean="0"/>
              <a:pPr/>
              <a:t>15/11/1442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BE484B-19A3-40FC-93FE-82DE1D9283B7}"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random/>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971800"/>
            <a:ext cx="7924800" cy="990600"/>
          </a:xfrm>
        </p:spPr>
        <p:txBody>
          <a:bodyPr>
            <a:noAutofit/>
          </a:bodyPr>
          <a:lstStyle/>
          <a:p>
            <a:r>
              <a:rPr lang="ar-IQ" sz="7200" b="0" dirty="0"/>
              <a:t/>
            </a:r>
            <a:br>
              <a:rPr lang="ar-IQ" sz="7200" b="0" dirty="0"/>
            </a:br>
            <a:r>
              <a:rPr lang="en-US" sz="7200" b="0" dirty="0"/>
              <a:t> </a:t>
            </a:r>
            <a:r>
              <a:rPr lang="ar-IQ" sz="7200" b="0" dirty="0"/>
              <a:t/>
            </a:r>
            <a:br>
              <a:rPr lang="ar-IQ" sz="7200" b="0" dirty="0"/>
            </a:br>
            <a:r>
              <a:rPr lang="en-US" sz="7200" b="0" dirty="0"/>
              <a:t> </a:t>
            </a:r>
            <a:r>
              <a:rPr lang="en-US" sz="7200" dirty="0"/>
              <a:t>Drawing Analysis </a:t>
            </a:r>
            <a:endParaRPr lang="ar-IQ" sz="720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9200" y="0"/>
            <a:ext cx="7086600" cy="6858000"/>
          </a:xfrm>
          <a:prstGeom prst="rect">
            <a:avLst/>
          </a:prstGeom>
        </p:spPr>
      </p:pic>
    </p:spTree>
    <p:extLst>
      <p:ext uri="{BB962C8B-B14F-4D97-AF65-F5344CB8AC3E}">
        <p14:creationId xmlns:p14="http://schemas.microsoft.com/office/powerpoint/2010/main" val="1762445622"/>
      </p:ext>
    </p:extLst>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059" y="125506"/>
            <a:ext cx="7985456" cy="584775"/>
          </a:xfrm>
          <a:prstGeom prst="rect">
            <a:avLst/>
          </a:prstGeom>
        </p:spPr>
        <p:txBody>
          <a:bodyPr wrap="none">
            <a:spAutoFit/>
          </a:bodyPr>
          <a:lstStyle/>
          <a:p>
            <a:pPr algn="l"/>
            <a:r>
              <a:rPr lang="en-US" sz="3200" b="1" i="1" u="sng" dirty="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rPr>
              <a:t>Guide on how to read Mechanical Drawings </a:t>
            </a:r>
            <a:endParaRPr lang="ar-IQ" sz="3200" i="1" u="sng"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Rectangle 2"/>
          <p:cNvSpPr/>
          <p:nvPr/>
        </p:nvSpPr>
        <p:spPr>
          <a:xfrm>
            <a:off x="26894" y="1066800"/>
            <a:ext cx="9031941" cy="1569660"/>
          </a:xfrm>
          <a:prstGeom prst="rect">
            <a:avLst/>
          </a:prstGeom>
        </p:spPr>
        <p:txBody>
          <a:bodyPr wrap="square">
            <a:spAutoFit/>
          </a:bodyPr>
          <a:lstStyle/>
          <a:p>
            <a:pPr algn="l"/>
            <a:r>
              <a:rPr lang="en-US" sz="2400" dirty="0" smtClean="0">
                <a:solidFill>
                  <a:srgbClr val="000000"/>
                </a:solidFill>
                <a:latin typeface="Times New Roman" panose="02020603050405020304" pitchFamily="18" charset="0"/>
              </a:rPr>
              <a:t>2</a:t>
            </a:r>
            <a:r>
              <a:rPr lang="en-US" sz="2400" dirty="0">
                <a:solidFill>
                  <a:srgbClr val="000000"/>
                </a:solidFill>
                <a:latin typeface="Times New Roman" panose="02020603050405020304" pitchFamily="18" charset="0"/>
              </a:rPr>
              <a:t>. The next step is to read the notes in the drawing (</a:t>
            </a:r>
            <a:r>
              <a:rPr lang="en-US" sz="2400" dirty="0">
                <a:solidFill>
                  <a:srgbClr val="FFC000"/>
                </a:solidFill>
                <a:latin typeface="Times New Roman" panose="02020603050405020304" pitchFamily="18" charset="0"/>
              </a:rPr>
              <a:t>outside the title block)</a:t>
            </a:r>
            <a:r>
              <a:rPr lang="en-US" sz="2400" dirty="0">
                <a:solidFill>
                  <a:srgbClr val="000000"/>
                </a:solidFill>
                <a:latin typeface="Times New Roman" panose="02020603050405020304" pitchFamily="18" charset="0"/>
              </a:rPr>
              <a:t>. Any information in the notes that conflict with the title block should be considered as the </a:t>
            </a:r>
            <a:r>
              <a:rPr lang="en-US" sz="2400" dirty="0">
                <a:solidFill>
                  <a:srgbClr val="FF0000"/>
                </a:solidFill>
                <a:latin typeface="Times New Roman" panose="02020603050405020304" pitchFamily="18" charset="0"/>
              </a:rPr>
              <a:t>correct information </a:t>
            </a:r>
            <a:r>
              <a:rPr lang="en-US" sz="2400" dirty="0">
                <a:solidFill>
                  <a:srgbClr val="000000"/>
                </a:solidFill>
                <a:latin typeface="Times New Roman" panose="02020603050405020304" pitchFamily="18" charset="0"/>
              </a:rPr>
              <a:t>hence the notes will in all instances, supersede the title block information. </a:t>
            </a:r>
          </a:p>
        </p:txBody>
      </p:sp>
      <p:sp>
        <p:nvSpPr>
          <p:cNvPr id="4" name="Rectangle 3"/>
          <p:cNvSpPr/>
          <p:nvPr/>
        </p:nvSpPr>
        <p:spPr>
          <a:xfrm>
            <a:off x="44825" y="2623013"/>
            <a:ext cx="8946775" cy="2985433"/>
          </a:xfrm>
          <a:prstGeom prst="rect">
            <a:avLst/>
          </a:prstGeom>
        </p:spPr>
        <p:txBody>
          <a:bodyPr wrap="square">
            <a:spAutoFit/>
          </a:bodyPr>
          <a:lstStyle/>
          <a:p>
            <a:pPr algn="l"/>
            <a:endParaRPr lang="ar-IQ" sz="20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3. Read the </a:t>
            </a:r>
            <a:r>
              <a:rPr lang="en-US" sz="2400" dirty="0">
                <a:solidFill>
                  <a:srgbClr val="FFC000"/>
                </a:solidFill>
                <a:latin typeface="Times New Roman" panose="02020603050405020304" pitchFamily="18" charset="0"/>
              </a:rPr>
              <a:t>Bill of Material </a:t>
            </a:r>
            <a:r>
              <a:rPr lang="en-US" sz="2400" dirty="0">
                <a:solidFill>
                  <a:srgbClr val="000000"/>
                </a:solidFill>
                <a:latin typeface="Times New Roman" panose="02020603050405020304" pitchFamily="18" charset="0"/>
              </a:rPr>
              <a:t>(BOM). The bill of materials is a list of the components and the quantity that makes up the general assembly. The BOM is usually tabulated on the first page</a:t>
            </a:r>
            <a:r>
              <a:rPr lang="en-US" sz="2400" dirty="0" smtClean="0">
                <a:solidFill>
                  <a:srgbClr val="000000"/>
                </a:solidFill>
                <a:latin typeface="Times New Roman" panose="02020603050405020304" pitchFamily="18" charset="0"/>
              </a:rPr>
              <a:t>.</a:t>
            </a:r>
          </a:p>
          <a:p>
            <a:pPr algn="l"/>
            <a:r>
              <a:rPr lang="en-US" sz="2400" dirty="0" smtClean="0">
                <a:solidFill>
                  <a:srgbClr val="000000"/>
                </a:solidFill>
                <a:latin typeface="Times New Roman" panose="02020603050405020304" pitchFamily="18" charset="0"/>
              </a:rPr>
              <a:t> </a:t>
            </a:r>
            <a:endParaRPr lang="en-US"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4. Make sure you have at hand all the </a:t>
            </a:r>
            <a:r>
              <a:rPr lang="en-US" sz="2400" dirty="0">
                <a:solidFill>
                  <a:srgbClr val="FFC000"/>
                </a:solidFill>
                <a:latin typeface="Times New Roman" panose="02020603050405020304" pitchFamily="18" charset="0"/>
              </a:rPr>
              <a:t>relevant pages for the assembly drawings</a:t>
            </a:r>
            <a:r>
              <a:rPr lang="en-US" sz="2400" dirty="0">
                <a:solidFill>
                  <a:srgbClr val="000000"/>
                </a:solidFill>
                <a:latin typeface="Times New Roman" panose="02020603050405020304" pitchFamily="18" charset="0"/>
              </a:rPr>
              <a:t>. Drawings could be part of series and hence the entire series should be present in order to be able to translate the information. </a:t>
            </a:r>
          </a:p>
        </p:txBody>
      </p:sp>
    </p:spTree>
    <p:extLst>
      <p:ext uri="{BB962C8B-B14F-4D97-AF65-F5344CB8AC3E}">
        <p14:creationId xmlns:p14="http://schemas.microsoft.com/office/powerpoint/2010/main" val="3712271820"/>
      </p:ext>
    </p:extLst>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9220200" cy="3908762"/>
          </a:xfrm>
          <a:prstGeom prst="rect">
            <a:avLst/>
          </a:prstGeom>
        </p:spPr>
        <p:txBody>
          <a:bodyPr wrap="square">
            <a:spAutoFit/>
          </a:bodyPr>
          <a:lstStyle/>
          <a:p>
            <a:pPr algn="l"/>
            <a:endParaRPr lang="ar-IQ" sz="2400" dirty="0">
              <a:solidFill>
                <a:srgbClr val="000000"/>
              </a:solidFill>
              <a:latin typeface="Times New Roman" panose="02020603050405020304" pitchFamily="18" charset="0"/>
            </a:endParaRPr>
          </a:p>
          <a:p>
            <a:pPr algn="l"/>
            <a:r>
              <a:rPr lang="en-US" sz="2800" dirty="0">
                <a:solidFill>
                  <a:srgbClr val="000000"/>
                </a:solidFill>
                <a:latin typeface="Times New Roman" panose="02020603050405020304" pitchFamily="18" charset="0"/>
              </a:rPr>
              <a:t>5. </a:t>
            </a:r>
            <a:r>
              <a:rPr lang="en-US" sz="2800" dirty="0">
                <a:solidFill>
                  <a:srgbClr val="00B050"/>
                </a:solidFill>
                <a:latin typeface="Times New Roman" panose="02020603050405020304" pitchFamily="18" charset="0"/>
              </a:rPr>
              <a:t>Understand</a:t>
            </a:r>
            <a:r>
              <a:rPr lang="en-US" sz="2800" dirty="0">
                <a:solidFill>
                  <a:srgbClr val="000000"/>
                </a:solidFill>
                <a:latin typeface="Times New Roman" panose="02020603050405020304" pitchFamily="18" charset="0"/>
              </a:rPr>
              <a:t> the difference between the </a:t>
            </a:r>
            <a:r>
              <a:rPr lang="en-US" sz="2800" dirty="0">
                <a:solidFill>
                  <a:srgbClr val="0070C0"/>
                </a:solidFill>
                <a:latin typeface="Times New Roman" panose="02020603050405020304" pitchFamily="18" charset="0"/>
              </a:rPr>
              <a:t>visible lines, hidden lines and phantom lines. </a:t>
            </a:r>
          </a:p>
          <a:p>
            <a:pPr algn="l"/>
            <a:r>
              <a:rPr lang="en-US" sz="1600" dirty="0">
                <a:solidFill>
                  <a:srgbClr val="000000"/>
                </a:solidFill>
                <a:latin typeface="Courier New" panose="02070309020205020404" pitchFamily="49" charset="0"/>
              </a:rPr>
              <a:t>o </a:t>
            </a:r>
            <a:r>
              <a:rPr lang="en-US" sz="2800" dirty="0">
                <a:solidFill>
                  <a:srgbClr val="000000"/>
                </a:solidFill>
                <a:latin typeface="Times New Roman" panose="02020603050405020304" pitchFamily="18" charset="0"/>
              </a:rPr>
              <a:t>Visible lines indicate an edge is visible in relevant view. </a:t>
            </a:r>
          </a:p>
          <a:p>
            <a:pPr algn="l"/>
            <a:r>
              <a:rPr lang="en-US" sz="1600" dirty="0">
                <a:solidFill>
                  <a:srgbClr val="000000"/>
                </a:solidFill>
                <a:latin typeface="Courier New" panose="02070309020205020404" pitchFamily="49" charset="0"/>
              </a:rPr>
              <a:t>o </a:t>
            </a:r>
            <a:r>
              <a:rPr lang="en-US" sz="2800" dirty="0">
                <a:solidFill>
                  <a:srgbClr val="000000"/>
                </a:solidFill>
                <a:latin typeface="Times New Roman" panose="02020603050405020304" pitchFamily="18" charset="0"/>
              </a:rPr>
              <a:t>Hidden lines indicate the edge is behind a face </a:t>
            </a:r>
          </a:p>
          <a:p>
            <a:pPr algn="l"/>
            <a:r>
              <a:rPr lang="en-US" sz="1600" dirty="0">
                <a:solidFill>
                  <a:srgbClr val="000000"/>
                </a:solidFill>
                <a:latin typeface="Courier New" panose="02070309020205020404" pitchFamily="49" charset="0"/>
              </a:rPr>
              <a:t>o </a:t>
            </a:r>
            <a:r>
              <a:rPr lang="en-US" sz="2800" dirty="0">
                <a:solidFill>
                  <a:srgbClr val="000000"/>
                </a:solidFill>
                <a:latin typeface="Times New Roman" panose="02020603050405020304" pitchFamily="18" charset="0"/>
              </a:rPr>
              <a:t>Phantom lines indicate edges of structure that are relevant but not included in the drawing or phantom lines could also mean a tangent line (where a curve starts or ends) </a:t>
            </a:r>
          </a:p>
          <a:p>
            <a:pPr algn="l"/>
            <a:r>
              <a:rPr lang="en-US" sz="1600" dirty="0">
                <a:solidFill>
                  <a:srgbClr val="000000"/>
                </a:solidFill>
                <a:latin typeface="Courier New" panose="02070309020205020404" pitchFamily="49" charset="0"/>
              </a:rPr>
              <a:t>o </a:t>
            </a:r>
            <a:r>
              <a:rPr lang="en-US" sz="2800" dirty="0">
                <a:solidFill>
                  <a:srgbClr val="000000"/>
                </a:solidFill>
                <a:latin typeface="Times New Roman" panose="02020603050405020304" pitchFamily="18" charset="0"/>
              </a:rPr>
              <a:t>Centre lines indicate the geometric </a:t>
            </a:r>
            <a:r>
              <a:rPr lang="en-US" sz="2800" dirty="0" smtClean="0">
                <a:solidFill>
                  <a:srgbClr val="000000"/>
                </a:solidFill>
                <a:latin typeface="Times New Roman" panose="02020603050405020304" pitchFamily="18" charset="0"/>
              </a:rPr>
              <a:t>center </a:t>
            </a:r>
            <a:r>
              <a:rPr lang="en-US" sz="2800" dirty="0">
                <a:solidFill>
                  <a:srgbClr val="000000"/>
                </a:solidFill>
                <a:latin typeface="Times New Roman" panose="02020603050405020304" pitchFamily="18" charset="0"/>
              </a:rPr>
              <a:t>of the assembly. </a:t>
            </a:r>
          </a:p>
        </p:txBody>
      </p:sp>
      <p:sp>
        <p:nvSpPr>
          <p:cNvPr id="3" name="Rectangle 2"/>
          <p:cNvSpPr/>
          <p:nvPr/>
        </p:nvSpPr>
        <p:spPr>
          <a:xfrm>
            <a:off x="112059" y="125506"/>
            <a:ext cx="7985456" cy="584775"/>
          </a:xfrm>
          <a:prstGeom prst="rect">
            <a:avLst/>
          </a:prstGeom>
        </p:spPr>
        <p:txBody>
          <a:bodyPr wrap="none">
            <a:spAutoFit/>
          </a:bodyPr>
          <a:lstStyle/>
          <a:p>
            <a:pPr algn="l"/>
            <a:r>
              <a:rPr lang="en-US" sz="3200" b="1" i="1" u="sng" dirty="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rPr>
              <a:t>Guide on how to read Mechanical Drawings </a:t>
            </a:r>
            <a:endParaRPr lang="ar-IQ" sz="3200" i="1" u="sng" dirty="0">
              <a:solidFill>
                <a:schemeClr val="accent2">
                  <a:lumMod val="60000"/>
                  <a:lumOff val="40000"/>
                </a:schemeClr>
              </a:solidFill>
              <a:effectLst>
                <a:outerShdw blurRad="38100" dist="38100" dir="2700000" algn="tl">
                  <a:srgbClr val="000000">
                    <a:alpha val="43137"/>
                  </a:srgbClr>
                </a:outerShdw>
              </a:effectLst>
            </a:endParaRPr>
          </a:p>
        </p:txBody>
      </p:sp>
      <p:sp>
        <p:nvSpPr>
          <p:cNvPr id="4" name="Rectangle 3"/>
          <p:cNvSpPr/>
          <p:nvPr/>
        </p:nvSpPr>
        <p:spPr>
          <a:xfrm>
            <a:off x="0" y="4038600"/>
            <a:ext cx="9144000" cy="2616101"/>
          </a:xfrm>
          <a:prstGeom prst="rect">
            <a:avLst/>
          </a:prstGeom>
        </p:spPr>
        <p:txBody>
          <a:bodyPr wrap="square">
            <a:spAutoFit/>
          </a:bodyPr>
          <a:lstStyle/>
          <a:p>
            <a:pPr algn="l"/>
            <a:endParaRPr lang="ar-IQ" sz="20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6. </a:t>
            </a:r>
            <a:r>
              <a:rPr lang="en-US" sz="2400" dirty="0">
                <a:solidFill>
                  <a:srgbClr val="00B050"/>
                </a:solidFill>
                <a:latin typeface="Times New Roman" panose="02020603050405020304" pitchFamily="18" charset="0"/>
              </a:rPr>
              <a:t>Understand the projections, sections and details</a:t>
            </a:r>
            <a:r>
              <a:rPr lang="en-US" sz="2400" dirty="0">
                <a:solidFill>
                  <a:srgbClr val="000000"/>
                </a:solidFill>
                <a:latin typeface="Times New Roman" panose="02020603050405020304" pitchFamily="18" charset="0"/>
              </a:rPr>
              <a:t>. View the drawing itself disregarding the dimensions and try to visualize how and what the assembly </a:t>
            </a:r>
            <a:r>
              <a:rPr lang="en-US" sz="2400" dirty="0" smtClean="0">
                <a:solidFill>
                  <a:srgbClr val="000000"/>
                </a:solidFill>
                <a:latin typeface="Times New Roman" panose="02020603050405020304" pitchFamily="18" charset="0"/>
              </a:rPr>
              <a:t>looks </a:t>
            </a:r>
            <a:r>
              <a:rPr lang="en-US" sz="2400" dirty="0">
                <a:solidFill>
                  <a:srgbClr val="000000"/>
                </a:solidFill>
                <a:latin typeface="Times New Roman" panose="02020603050405020304" pitchFamily="18" charset="0"/>
              </a:rPr>
              <a:t>like in 3D. Most new drawings will have an isometric view to assist. Use the sections and details as a start point and you will soon realize that the details and sections have been created to highlight important components or features. </a:t>
            </a:r>
          </a:p>
        </p:txBody>
      </p:sp>
    </p:spTree>
    <p:extLst>
      <p:ext uri="{BB962C8B-B14F-4D97-AF65-F5344CB8AC3E}">
        <p14:creationId xmlns:p14="http://schemas.microsoft.com/office/powerpoint/2010/main" val="3540944840"/>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 y="31376"/>
            <a:ext cx="9144000" cy="6986528"/>
          </a:xfrm>
          <a:prstGeom prst="rect">
            <a:avLst/>
          </a:prstGeom>
        </p:spPr>
        <p:txBody>
          <a:bodyPr wrap="square">
            <a:spAutoFit/>
          </a:bodyPr>
          <a:lstStyle/>
          <a:p>
            <a:pPr algn="l"/>
            <a:r>
              <a:rPr lang="en-US" sz="2800" dirty="0" smtClean="0">
                <a:solidFill>
                  <a:srgbClr val="000000"/>
                </a:solidFill>
                <a:latin typeface="Times New Roman" panose="02020603050405020304" pitchFamily="18" charset="0"/>
              </a:rPr>
              <a:t>7</a:t>
            </a:r>
            <a:r>
              <a:rPr lang="en-US" sz="2800" dirty="0">
                <a:solidFill>
                  <a:srgbClr val="000000"/>
                </a:solidFill>
                <a:latin typeface="Times New Roman" panose="02020603050405020304" pitchFamily="18" charset="0"/>
              </a:rPr>
              <a:t>. Using the BOM try to find the </a:t>
            </a:r>
            <a:r>
              <a:rPr lang="en-US" sz="2800" dirty="0">
                <a:solidFill>
                  <a:srgbClr val="0070C0"/>
                </a:solidFill>
                <a:latin typeface="Times New Roman" panose="02020603050405020304" pitchFamily="18" charset="0"/>
              </a:rPr>
              <a:t>components in the drawing </a:t>
            </a:r>
            <a:r>
              <a:rPr lang="en-US" sz="2800" dirty="0">
                <a:solidFill>
                  <a:srgbClr val="000000"/>
                </a:solidFill>
                <a:latin typeface="Times New Roman" panose="02020603050405020304" pitchFamily="18" charset="0"/>
              </a:rPr>
              <a:t>in order to understand the role the component plays</a:t>
            </a:r>
            <a:r>
              <a:rPr lang="en-US" sz="2800" dirty="0" smtClean="0">
                <a:solidFill>
                  <a:srgbClr val="000000"/>
                </a:solidFill>
                <a:latin typeface="Times New Roman" panose="02020603050405020304" pitchFamily="18" charset="0"/>
              </a:rPr>
              <a:t>.</a:t>
            </a:r>
          </a:p>
          <a:p>
            <a:pPr algn="l"/>
            <a:r>
              <a:rPr lang="en-US" sz="2800" dirty="0" smtClean="0">
                <a:solidFill>
                  <a:srgbClr val="000000"/>
                </a:solidFill>
                <a:latin typeface="Times New Roman" panose="02020603050405020304" pitchFamily="18" charset="0"/>
              </a:rPr>
              <a:t> </a:t>
            </a:r>
            <a:endParaRPr lang="en-US" sz="2800" dirty="0">
              <a:solidFill>
                <a:srgbClr val="000000"/>
              </a:solidFill>
              <a:latin typeface="Times New Roman" panose="02020603050405020304" pitchFamily="18" charset="0"/>
            </a:endParaRPr>
          </a:p>
          <a:p>
            <a:pPr algn="l"/>
            <a:r>
              <a:rPr lang="en-US" sz="2800" dirty="0">
                <a:solidFill>
                  <a:srgbClr val="000000"/>
                </a:solidFill>
                <a:latin typeface="Times New Roman" panose="02020603050405020304" pitchFamily="18" charset="0"/>
              </a:rPr>
              <a:t>8. Look at the notes that have </a:t>
            </a:r>
            <a:r>
              <a:rPr lang="en-US" sz="2800" dirty="0">
                <a:solidFill>
                  <a:srgbClr val="0070C0"/>
                </a:solidFill>
                <a:latin typeface="Times New Roman" panose="02020603050405020304" pitchFamily="18" charset="0"/>
              </a:rPr>
              <a:t>a leader (arrow) to the assembly</a:t>
            </a:r>
            <a:r>
              <a:rPr lang="en-US" sz="2800" dirty="0">
                <a:solidFill>
                  <a:srgbClr val="000000"/>
                </a:solidFill>
                <a:latin typeface="Times New Roman" panose="02020603050405020304" pitchFamily="18" charset="0"/>
              </a:rPr>
              <a:t>, this information is usually vital to the assembly and its functionality. </a:t>
            </a:r>
            <a:endParaRPr lang="ar-IQ" sz="2800" dirty="0" smtClean="0">
              <a:solidFill>
                <a:srgbClr val="000000"/>
              </a:solidFill>
              <a:latin typeface="Times New Roman" panose="02020603050405020304" pitchFamily="18" charset="0"/>
            </a:endParaRPr>
          </a:p>
          <a:p>
            <a:pPr algn="l"/>
            <a:endParaRPr lang="en-US" sz="2800" dirty="0">
              <a:solidFill>
                <a:srgbClr val="000000"/>
              </a:solidFill>
              <a:latin typeface="Times New Roman" panose="02020603050405020304" pitchFamily="18" charset="0"/>
            </a:endParaRPr>
          </a:p>
          <a:p>
            <a:pPr algn="l"/>
            <a:r>
              <a:rPr lang="en-US" sz="2800" dirty="0">
                <a:solidFill>
                  <a:srgbClr val="000000"/>
                </a:solidFill>
                <a:latin typeface="Times New Roman" panose="02020603050405020304" pitchFamily="18" charset="0"/>
              </a:rPr>
              <a:t>9. If in doubt, </a:t>
            </a:r>
            <a:r>
              <a:rPr lang="en-US" sz="2800" dirty="0">
                <a:solidFill>
                  <a:srgbClr val="0070C0"/>
                </a:solidFill>
                <a:latin typeface="Times New Roman" panose="02020603050405020304" pitchFamily="18" charset="0"/>
              </a:rPr>
              <a:t>ask</a:t>
            </a:r>
            <a:r>
              <a:rPr lang="en-US" sz="2800" dirty="0">
                <a:solidFill>
                  <a:srgbClr val="000000"/>
                </a:solidFill>
                <a:latin typeface="Times New Roman" panose="02020603050405020304" pitchFamily="18" charset="0"/>
              </a:rPr>
              <a:t>. Drawings are essentially a transmittal of instructions and if you don’t understand the instructions then it is likely that they may have been vague in order to prompt an enquiry with the owner of the drawing. This is common practice in highly elaborate assemblies that are not a mass produced. </a:t>
            </a:r>
          </a:p>
          <a:p>
            <a:pPr algn="l"/>
            <a:r>
              <a:rPr lang="en-US" sz="2800" dirty="0">
                <a:solidFill>
                  <a:srgbClr val="000000"/>
                </a:solidFill>
                <a:latin typeface="Times New Roman" panose="02020603050405020304" pitchFamily="18" charset="0"/>
              </a:rPr>
              <a:t>10. </a:t>
            </a:r>
            <a:r>
              <a:rPr lang="en-US" sz="2800" dirty="0">
                <a:solidFill>
                  <a:srgbClr val="0070C0"/>
                </a:solidFill>
                <a:latin typeface="Times New Roman" panose="02020603050405020304" pitchFamily="18" charset="0"/>
              </a:rPr>
              <a:t>Use the dimensions in the drawing </a:t>
            </a:r>
            <a:r>
              <a:rPr lang="en-US" sz="2800" dirty="0">
                <a:solidFill>
                  <a:srgbClr val="000000"/>
                </a:solidFill>
                <a:latin typeface="Times New Roman" panose="02020603050405020304" pitchFamily="18" charset="0"/>
              </a:rPr>
              <a:t>to be able to grasp the size of the component/Assembly and even use a tape measure or ruler to gage the size. </a:t>
            </a:r>
          </a:p>
        </p:txBody>
      </p:sp>
    </p:spTree>
    <p:extLst>
      <p:ext uri="{BB962C8B-B14F-4D97-AF65-F5344CB8AC3E}">
        <p14:creationId xmlns:p14="http://schemas.microsoft.com/office/powerpoint/2010/main" val="3742595275"/>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2" y="1143000"/>
            <a:ext cx="9144000" cy="4031873"/>
          </a:xfrm>
          <a:prstGeom prst="rect">
            <a:avLst/>
          </a:prstGeom>
        </p:spPr>
        <p:txBody>
          <a:bodyPr wrap="square">
            <a:spAutoFit/>
          </a:bodyPr>
          <a:lstStyle/>
          <a:p>
            <a:pPr algn="l"/>
            <a:r>
              <a:rPr lang="en-US" sz="3200" dirty="0">
                <a:solidFill>
                  <a:srgbClr val="0070C0"/>
                </a:solidFill>
                <a:latin typeface="Times New Roman" panose="02020603050405020304" pitchFamily="18" charset="0"/>
              </a:rPr>
              <a:t>Remember</a:t>
            </a:r>
            <a:r>
              <a:rPr lang="en-US" sz="3200" dirty="0">
                <a:solidFill>
                  <a:srgbClr val="000000"/>
                </a:solidFill>
                <a:latin typeface="Times New Roman" panose="02020603050405020304" pitchFamily="18" charset="0"/>
              </a:rPr>
              <a:t> this process may take up to an hour or even more depending on the complexity of the assembly and on the experience of the reader. If the drawing is too much to absorb, then it is better to put the drawing down and resume after a few hours. This will allow a better perception of the lines and also allow the subconscious to mull over the details whilst the conscious is distracted. </a:t>
            </a:r>
            <a:endParaRPr lang="ar-IQ" sz="3200" dirty="0"/>
          </a:p>
        </p:txBody>
      </p:sp>
    </p:spTree>
    <p:extLst>
      <p:ext uri="{BB962C8B-B14F-4D97-AF65-F5344CB8AC3E}">
        <p14:creationId xmlns:p14="http://schemas.microsoft.com/office/powerpoint/2010/main" val="1707409141"/>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29" y="26894"/>
            <a:ext cx="8991600" cy="6740307"/>
          </a:xfrm>
          <a:prstGeom prst="rect">
            <a:avLst/>
          </a:prstGeom>
        </p:spPr>
        <p:txBody>
          <a:bodyPr wrap="square">
            <a:spAutoFit/>
          </a:bodyPr>
          <a:lstStyle/>
          <a:p>
            <a:pPr algn="l"/>
            <a:r>
              <a:rPr lang="en-US" sz="2400" b="1" i="1" u="sng" dirty="0">
                <a:solidFill>
                  <a:srgbClr val="FF0000"/>
                </a:solidFill>
                <a:latin typeface="Times New Roman" panose="02020603050405020304" pitchFamily="18" charset="0"/>
              </a:rPr>
              <a:t>Examples </a:t>
            </a:r>
            <a:endParaRPr lang="en-US" sz="2400" i="1" u="sng" dirty="0">
              <a:solidFill>
                <a:srgbClr val="FF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Rear tool post is generally used on capstan lathes, mainly for parting-off operations. It is fixed on the cross-slide in the slots, provided at the rear side of the lathe. Study the drawing shown in( Fig. 1)and answer the following: </a:t>
            </a:r>
          </a:p>
          <a:p>
            <a:pPr algn="l"/>
            <a:r>
              <a:rPr lang="en-US" sz="2400" dirty="0">
                <a:solidFill>
                  <a:srgbClr val="000000"/>
                </a:solidFill>
                <a:latin typeface="Times New Roman" panose="02020603050405020304" pitchFamily="18" charset="0"/>
              </a:rPr>
              <a:t>1. What is the overall size of the tool post? </a:t>
            </a:r>
            <a:endParaRPr lang="ar-IQ"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 102mm × 70mm × </a:t>
            </a:r>
            <a:r>
              <a:rPr lang="en-US" sz="2400" dirty="0" smtClean="0">
                <a:solidFill>
                  <a:srgbClr val="000000"/>
                </a:solidFill>
                <a:latin typeface="Times New Roman" panose="02020603050405020304" pitchFamily="18" charset="0"/>
              </a:rPr>
              <a:t>62mm</a:t>
            </a:r>
          </a:p>
          <a:p>
            <a:pPr algn="l"/>
            <a:r>
              <a:rPr lang="en-US" sz="2400" dirty="0" smtClean="0">
                <a:solidFill>
                  <a:srgbClr val="000000"/>
                </a:solidFill>
                <a:latin typeface="Times New Roman" panose="02020603050405020304" pitchFamily="18" charset="0"/>
              </a:rPr>
              <a:t> </a:t>
            </a:r>
          </a:p>
          <a:p>
            <a:pPr algn="l"/>
            <a:r>
              <a:rPr lang="en-US" sz="2400" dirty="0" smtClean="0">
                <a:solidFill>
                  <a:srgbClr val="000000"/>
                </a:solidFill>
                <a:latin typeface="Times New Roman" panose="02020603050405020304" pitchFamily="18" charset="0"/>
              </a:rPr>
              <a:t>2. How many bolts are provided for fixing the tool, and what is the size of each bolt? </a:t>
            </a:r>
            <a:endParaRPr lang="ar-IQ"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—3, M10 </a:t>
            </a:r>
            <a:endParaRPr lang="en-US" sz="2400" dirty="0" smtClean="0">
              <a:solidFill>
                <a:srgbClr val="000000"/>
              </a:solidFill>
              <a:latin typeface="Times New Roman" panose="02020603050405020304" pitchFamily="18" charset="0"/>
            </a:endParaRPr>
          </a:p>
          <a:p>
            <a:pPr algn="l"/>
            <a:endParaRPr lang="en-US"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3. What type of tool can be used with it? </a:t>
            </a:r>
          </a:p>
          <a:p>
            <a:pPr algn="l"/>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Parting tool </a:t>
            </a:r>
            <a:endParaRPr lang="ar-IQ" sz="2400" dirty="0" smtClean="0">
              <a:solidFill>
                <a:srgbClr val="000000"/>
              </a:solidFill>
              <a:latin typeface="Times New Roman" panose="02020603050405020304" pitchFamily="18" charset="0"/>
            </a:endParaRPr>
          </a:p>
          <a:p>
            <a:pPr algn="l"/>
            <a:endParaRPr lang="en-US"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4.What is the maximum height of the tool holder? </a:t>
            </a:r>
          </a:p>
          <a:p>
            <a:pPr algn="l"/>
            <a:r>
              <a:rPr lang="en-US" sz="2400" dirty="0">
                <a:solidFill>
                  <a:srgbClr val="000000"/>
                </a:solidFill>
                <a:latin typeface="Times New Roman" panose="02020603050405020304" pitchFamily="18" charset="0"/>
              </a:rPr>
              <a:t>— 25mm </a:t>
            </a:r>
          </a:p>
          <a:p>
            <a:pPr algn="l"/>
            <a:r>
              <a:rPr lang="en-US" sz="2400" dirty="0">
                <a:solidFill>
                  <a:srgbClr val="000000"/>
                </a:solidFill>
                <a:latin typeface="Times New Roman" panose="02020603050405020304" pitchFamily="18" charset="0"/>
              </a:rPr>
              <a:t>5. How many screws are provided to locate the tool? </a:t>
            </a:r>
            <a:r>
              <a:rPr lang="en-US" sz="2400" dirty="0" smtClean="0">
                <a:solidFill>
                  <a:srgbClr val="000000"/>
                </a:solidFill>
                <a:latin typeface="Times New Roman" panose="02020603050405020304" pitchFamily="18" charset="0"/>
              </a:rPr>
              <a:t>  2</a:t>
            </a:r>
            <a:r>
              <a:rPr lang="ar-IQ" sz="2400" dirty="0" smtClean="0">
                <a:solidFill>
                  <a:srgbClr val="000000"/>
                </a:solidFill>
                <a:latin typeface="Times New Roman" panose="02020603050405020304" pitchFamily="18" charset="0"/>
              </a:rPr>
              <a:t> </a:t>
            </a:r>
            <a:endParaRPr lang="ar-IQ" sz="2400" dirty="0"/>
          </a:p>
        </p:txBody>
      </p:sp>
    </p:spTree>
    <p:extLst>
      <p:ext uri="{BB962C8B-B14F-4D97-AF65-F5344CB8AC3E}">
        <p14:creationId xmlns:p14="http://schemas.microsoft.com/office/powerpoint/2010/main" val="2371755715"/>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214" y="164296"/>
            <a:ext cx="8993571" cy="6529407"/>
          </a:xfrm>
          <a:prstGeom prst="rect">
            <a:avLst/>
          </a:prstGeom>
        </p:spPr>
      </p:pic>
    </p:spTree>
    <p:extLst>
      <p:ext uri="{BB962C8B-B14F-4D97-AF65-F5344CB8AC3E}">
        <p14:creationId xmlns:p14="http://schemas.microsoft.com/office/powerpoint/2010/main" val="2529608636"/>
      </p:ext>
    </p:extLst>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82"/>
            <a:ext cx="9144000" cy="3785652"/>
          </a:xfrm>
          <a:prstGeom prst="rect">
            <a:avLst/>
          </a:prstGeom>
        </p:spPr>
        <p:txBody>
          <a:bodyPr wrap="square">
            <a:spAutoFit/>
          </a:bodyPr>
          <a:lstStyle/>
          <a:p>
            <a:pPr algn="l"/>
            <a:r>
              <a:rPr lang="en-US" sz="2400" dirty="0">
                <a:solidFill>
                  <a:srgbClr val="000000"/>
                </a:solidFill>
                <a:latin typeface="Times New Roman" panose="02020603050405020304" pitchFamily="18" charset="0"/>
              </a:rPr>
              <a:t>6. How is the tool holder fixed to the cross slide? </a:t>
            </a:r>
          </a:p>
          <a:p>
            <a:pPr algn="l"/>
            <a:r>
              <a:rPr lang="en-US" sz="2400" dirty="0">
                <a:solidFill>
                  <a:srgbClr val="000000"/>
                </a:solidFill>
                <a:latin typeface="Times New Roman" panose="02020603050405020304" pitchFamily="18" charset="0"/>
              </a:rPr>
              <a:t>— By 2 Nos. of M6 Hex. socket headed set screws </a:t>
            </a:r>
            <a:endParaRPr lang="en-US" sz="2400" dirty="0" smtClean="0">
              <a:solidFill>
                <a:srgbClr val="000000"/>
              </a:solidFill>
              <a:latin typeface="Times New Roman" panose="02020603050405020304" pitchFamily="18" charset="0"/>
            </a:endParaRPr>
          </a:p>
          <a:p>
            <a:pPr algn="l"/>
            <a:endParaRPr lang="en-US"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7. What is the purpose of the threaded hole marked ‘X’? </a:t>
            </a:r>
          </a:p>
          <a:p>
            <a:pPr algn="l"/>
            <a:r>
              <a:rPr lang="en-US" sz="2400" dirty="0">
                <a:solidFill>
                  <a:srgbClr val="000000"/>
                </a:solidFill>
                <a:latin typeface="Times New Roman" panose="02020603050405020304" pitchFamily="18" charset="0"/>
              </a:rPr>
              <a:t>— For adjusting the tool height, by means of a screw </a:t>
            </a:r>
            <a:endParaRPr lang="ar-IQ" sz="2400" dirty="0" smtClean="0">
              <a:solidFill>
                <a:srgbClr val="000000"/>
              </a:solidFill>
              <a:latin typeface="Times New Roman" panose="02020603050405020304" pitchFamily="18" charset="0"/>
            </a:endParaRPr>
          </a:p>
          <a:p>
            <a:pPr algn="l"/>
            <a:endParaRPr lang="en-US"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8. Explain the note—4 HOLES, M10. </a:t>
            </a:r>
          </a:p>
          <a:p>
            <a:pPr algn="l"/>
            <a:r>
              <a:rPr lang="en-US" sz="2400" dirty="0">
                <a:solidFill>
                  <a:srgbClr val="000000"/>
                </a:solidFill>
                <a:latin typeface="Times New Roman" panose="02020603050405020304" pitchFamily="18" charset="0"/>
              </a:rPr>
              <a:t>—There are three tapped holes in the body to clamp the tool in position by screws and the fourth tapped hole is at the bottom of the base. The size of the tap is 10mm. </a:t>
            </a:r>
            <a:endParaRPr lang="ar-IQ" sz="2400" dirty="0"/>
          </a:p>
        </p:txBody>
      </p:sp>
    </p:spTree>
    <p:extLst>
      <p:ext uri="{BB962C8B-B14F-4D97-AF65-F5344CB8AC3E}">
        <p14:creationId xmlns:p14="http://schemas.microsoft.com/office/powerpoint/2010/main" val="2723737752"/>
      </p:ext>
    </p:extLst>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65" y="152400"/>
            <a:ext cx="9144000" cy="3490186"/>
          </a:xfrm>
          <a:prstGeom prst="rect">
            <a:avLst/>
          </a:prstGeom>
        </p:spPr>
        <p:txBody>
          <a:bodyPr wrap="square">
            <a:spAutoFit/>
          </a:bodyPr>
          <a:lstStyle/>
          <a:p>
            <a:pPr algn="l">
              <a:lnSpc>
                <a:spcPct val="115000"/>
              </a:lnSpc>
              <a:spcAft>
                <a:spcPts val="0"/>
              </a:spcAft>
            </a:pPr>
            <a:r>
              <a:rPr lang="en-US"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Example 2</a:t>
            </a:r>
          </a:p>
          <a:p>
            <a:pPr algn="l">
              <a:lnSpc>
                <a:spcPct val="115000"/>
              </a:lnSpc>
              <a:spcAft>
                <a:spcPts val="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2- Relating to drawing in figure (2) answer the following:</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l">
              <a:lnSpc>
                <a:spcPct val="115000"/>
              </a:lnSpc>
              <a:spcAft>
                <a:spcPts val="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1-What is the tolerance of the 38 mm diameter spigot?</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l">
              <a:lnSpc>
                <a:spcPct val="115000"/>
              </a:lnSpc>
              <a:spcAft>
                <a:spcPts val="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 2-What is dimension (A)?</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l">
              <a:lnSpc>
                <a:spcPct val="115000"/>
              </a:lnSpc>
              <a:spcAft>
                <a:spcPts val="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3-What is the angle of projection?</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l">
              <a:lnSpc>
                <a:spcPct val="115000"/>
              </a:lnSpc>
              <a:spcAft>
                <a:spcPts val="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4-How many surfaces are machine finished?</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l">
              <a:lnSpc>
                <a:spcPct val="115000"/>
              </a:lnSpc>
              <a:spcAft>
                <a:spcPts val="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 5-How many holes require drilling?</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l">
              <a:lnSpc>
                <a:spcPct val="115000"/>
              </a:lnSpc>
              <a:spcAft>
                <a:spcPts val="1000"/>
              </a:spcAft>
            </a:pPr>
            <a:r>
              <a:rPr lang="en-US" sz="2400" dirty="0" smtClean="0">
                <a:latin typeface="Times New Roman" panose="02020603050405020304" pitchFamily="18" charset="0"/>
                <a:ea typeface="Calibri" panose="020F0502020204030204" pitchFamily="34" charset="0"/>
                <a:cs typeface="Arial" panose="020B0604020202020204" pitchFamily="34" charset="0"/>
              </a:rPr>
              <a:t>6-What are the overall dimensions?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4751570"/>
      </p:ext>
    </p:extLst>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913" r="1913"/>
          <a:stretch/>
        </p:blipFill>
        <p:spPr>
          <a:xfrm>
            <a:off x="76200" y="843913"/>
            <a:ext cx="8991600" cy="5170173"/>
          </a:xfrm>
          <a:prstGeom prst="rect">
            <a:avLst/>
          </a:prstGeom>
        </p:spPr>
      </p:pic>
    </p:spTree>
    <p:extLst>
      <p:ext uri="{BB962C8B-B14F-4D97-AF65-F5344CB8AC3E}">
        <p14:creationId xmlns:p14="http://schemas.microsoft.com/office/powerpoint/2010/main" val="2641627579"/>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5632311"/>
          </a:xfrm>
          <a:prstGeom prst="rect">
            <a:avLst/>
          </a:prstGeom>
        </p:spPr>
        <p:txBody>
          <a:bodyPr wrap="square">
            <a:spAutoFit/>
          </a:bodyPr>
          <a:lstStyle/>
          <a:p>
            <a:pPr algn="l"/>
            <a:r>
              <a:rPr lang="en-US" sz="2400" b="1" dirty="0">
                <a:solidFill>
                  <a:srgbClr val="FF0000"/>
                </a:solidFill>
                <a:latin typeface="Times New Roman" panose="02020603050405020304" pitchFamily="18" charset="0"/>
              </a:rPr>
              <a:t>1- </a:t>
            </a:r>
            <a:r>
              <a:rPr lang="en-US" sz="2400" b="1" dirty="0" smtClean="0">
                <a:solidFill>
                  <a:srgbClr val="FF0000"/>
                </a:solidFill>
                <a:latin typeface="Times New Roman" panose="02020603050405020304" pitchFamily="18" charset="0"/>
              </a:rPr>
              <a:t>INTRODUCTION</a:t>
            </a:r>
            <a:endParaRPr lang="ar-IQ" sz="2400" b="1" dirty="0" smtClean="0">
              <a:solidFill>
                <a:srgbClr val="FF0000"/>
              </a:solidFill>
              <a:latin typeface="Times New Roman" panose="02020603050405020304" pitchFamily="18" charset="0"/>
            </a:endParaRPr>
          </a:p>
          <a:p>
            <a:pPr algn="l"/>
            <a:endParaRPr lang="ar-IQ" sz="2400" b="1" dirty="0">
              <a:solidFill>
                <a:srgbClr val="000000"/>
              </a:solidFill>
              <a:latin typeface="Times New Roman" panose="02020603050405020304" pitchFamily="18" charset="0"/>
            </a:endParaRPr>
          </a:p>
          <a:p>
            <a:pPr algn="l"/>
            <a:r>
              <a:rPr lang="en-US" sz="20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A production drawing, also known as working drawing, </a:t>
            </a:r>
            <a:endParaRPr lang="en-US" sz="2400" dirty="0" smtClean="0">
              <a:solidFill>
                <a:srgbClr val="000000"/>
              </a:solidFill>
              <a:latin typeface="Times New Roman" panose="02020603050405020304" pitchFamily="18" charset="0"/>
            </a:endParaRPr>
          </a:p>
          <a:p>
            <a:pPr algn="l"/>
            <a:r>
              <a:rPr lang="en-US" sz="2400" dirty="0" smtClean="0">
                <a:solidFill>
                  <a:srgbClr val="000000"/>
                </a:solidFill>
                <a:latin typeface="Times New Roman" panose="02020603050405020304" pitchFamily="18" charset="0"/>
              </a:rPr>
              <a:t>supplies </a:t>
            </a:r>
            <a:r>
              <a:rPr lang="en-US" sz="2400" dirty="0">
                <a:solidFill>
                  <a:srgbClr val="000000"/>
                </a:solidFill>
                <a:latin typeface="Times New Roman" panose="02020603050405020304" pitchFamily="18" charset="0"/>
              </a:rPr>
              <a:t>information and instructions for the manufacture or construction of machines or structures</a:t>
            </a:r>
            <a:r>
              <a:rPr lang="en-US" sz="2400" dirty="0" smtClean="0">
                <a:solidFill>
                  <a:srgbClr val="000000"/>
                </a:solidFill>
                <a:latin typeface="Times New Roman" panose="02020603050405020304" pitchFamily="18" charset="0"/>
              </a:rPr>
              <a:t>.</a:t>
            </a:r>
          </a:p>
          <a:p>
            <a:pPr algn="l"/>
            <a:r>
              <a:rPr lang="en-US" sz="2400" dirty="0" smtClean="0">
                <a:solidFill>
                  <a:srgbClr val="000000"/>
                </a:solidFill>
                <a:latin typeface="Times New Roman" panose="02020603050405020304" pitchFamily="18" charset="0"/>
              </a:rPr>
              <a:t> </a:t>
            </a:r>
            <a:r>
              <a:rPr lang="en-US" sz="2400" u="sng" dirty="0">
                <a:solidFill>
                  <a:srgbClr val="000000"/>
                </a:solidFill>
                <a:effectLst>
                  <a:outerShdw blurRad="38100" dist="38100" dir="2700000" algn="tl">
                    <a:srgbClr val="000000">
                      <a:alpha val="43137"/>
                    </a:srgbClr>
                  </a:outerShdw>
                </a:effectLst>
                <a:latin typeface="Times New Roman" panose="02020603050405020304" pitchFamily="18" charset="0"/>
              </a:rPr>
              <a:t>A production drawing should </a:t>
            </a:r>
            <a:r>
              <a:rPr lang="en-US" sz="2400" u="sng" dirty="0" smtClean="0">
                <a:solidFill>
                  <a:srgbClr val="000000"/>
                </a:solidFill>
                <a:effectLst>
                  <a:outerShdw blurRad="38100" dist="38100" dir="2700000" algn="tl">
                    <a:srgbClr val="000000">
                      <a:alpha val="43137"/>
                    </a:srgbClr>
                  </a:outerShdw>
                </a:effectLst>
                <a:latin typeface="Times New Roman" panose="02020603050405020304" pitchFamily="18" charset="0"/>
              </a:rPr>
              <a:t>provide</a:t>
            </a:r>
          </a:p>
          <a:p>
            <a:pPr algn="l"/>
            <a:r>
              <a:rPr lang="en-US" sz="2400" b="1" dirty="0" smtClean="0">
                <a:solidFill>
                  <a:srgbClr val="FF0000"/>
                </a:solidFill>
                <a:latin typeface="Times New Roman" panose="02020603050405020304" pitchFamily="18" charset="0"/>
              </a:rPr>
              <a:t> </a:t>
            </a:r>
            <a:r>
              <a:rPr lang="en-US" sz="2400" b="1" dirty="0">
                <a:solidFill>
                  <a:srgbClr val="FF0000"/>
                </a:solidFill>
                <a:latin typeface="Times New Roman" panose="02020603050405020304" pitchFamily="18" charset="0"/>
              </a:rPr>
              <a:t>all the dimensions</a:t>
            </a:r>
            <a:r>
              <a:rPr lang="en-US" sz="2400" b="1" dirty="0" smtClean="0">
                <a:solidFill>
                  <a:srgbClr val="FF0000"/>
                </a:solidFill>
                <a:latin typeface="Times New Roman" panose="02020603050405020304" pitchFamily="18" charset="0"/>
              </a:rPr>
              <a:t>,</a:t>
            </a:r>
          </a:p>
          <a:p>
            <a:pPr algn="l"/>
            <a:r>
              <a:rPr lang="en-US" sz="2400" b="1" dirty="0" smtClean="0">
                <a:solidFill>
                  <a:srgbClr val="FF0000"/>
                </a:solidFill>
                <a:latin typeface="Times New Roman" panose="02020603050405020304" pitchFamily="18" charset="0"/>
              </a:rPr>
              <a:t> </a:t>
            </a:r>
            <a:r>
              <a:rPr lang="en-US" sz="2400" b="1" dirty="0">
                <a:solidFill>
                  <a:srgbClr val="FF0000"/>
                </a:solidFill>
                <a:latin typeface="Times New Roman" panose="02020603050405020304" pitchFamily="18" charset="0"/>
              </a:rPr>
              <a:t>limits, </a:t>
            </a:r>
            <a:endParaRPr lang="en-US" sz="2400" b="1" dirty="0" smtClean="0">
              <a:solidFill>
                <a:srgbClr val="FF0000"/>
              </a:solidFill>
              <a:latin typeface="Times New Roman" panose="02020603050405020304" pitchFamily="18" charset="0"/>
            </a:endParaRPr>
          </a:p>
          <a:p>
            <a:pPr algn="l"/>
            <a:r>
              <a:rPr lang="en-US" sz="2400" b="1" dirty="0" smtClean="0">
                <a:solidFill>
                  <a:srgbClr val="FF0000"/>
                </a:solidFill>
                <a:latin typeface="Times New Roman" panose="02020603050405020304" pitchFamily="18" charset="0"/>
              </a:rPr>
              <a:t>special </a:t>
            </a:r>
            <a:r>
              <a:rPr lang="en-US" sz="2400" b="1" dirty="0">
                <a:solidFill>
                  <a:srgbClr val="FF0000"/>
                </a:solidFill>
                <a:latin typeface="Times New Roman" panose="02020603050405020304" pitchFamily="18" charset="0"/>
              </a:rPr>
              <a:t>finishing processes, </a:t>
            </a:r>
            <a:endParaRPr lang="en-US" sz="2400" b="1" dirty="0" smtClean="0">
              <a:solidFill>
                <a:srgbClr val="FF0000"/>
              </a:solidFill>
              <a:latin typeface="Times New Roman" panose="02020603050405020304" pitchFamily="18" charset="0"/>
            </a:endParaRPr>
          </a:p>
          <a:p>
            <a:pPr algn="l"/>
            <a:r>
              <a:rPr lang="en-US" sz="2400" b="1" dirty="0" smtClean="0">
                <a:solidFill>
                  <a:srgbClr val="FF0000"/>
                </a:solidFill>
                <a:latin typeface="Times New Roman" panose="02020603050405020304" pitchFamily="18" charset="0"/>
              </a:rPr>
              <a:t>surface </a:t>
            </a:r>
            <a:r>
              <a:rPr lang="en-US" sz="2400" b="1" dirty="0">
                <a:solidFill>
                  <a:srgbClr val="FF0000"/>
                </a:solidFill>
                <a:latin typeface="Times New Roman" panose="02020603050405020304" pitchFamily="18" charset="0"/>
              </a:rPr>
              <a:t>quality, etc</a:t>
            </a:r>
            <a:r>
              <a:rPr lang="en-US" sz="2400" b="1" dirty="0" smtClean="0">
                <a:solidFill>
                  <a:srgbClr val="FF0000"/>
                </a:solidFill>
                <a:latin typeface="Times New Roman" panose="02020603050405020304" pitchFamily="18" charset="0"/>
              </a:rPr>
              <a:t>.</a:t>
            </a:r>
          </a:p>
          <a:p>
            <a:pPr algn="l"/>
            <a:endParaRPr lang="en-US" sz="2400" dirty="0">
              <a:solidFill>
                <a:srgbClr val="000000"/>
              </a:solidFill>
              <a:latin typeface="Times New Roman" panose="02020603050405020304" pitchFamily="18" charset="0"/>
            </a:endParaRPr>
          </a:p>
          <a:p>
            <a:pPr algn="l"/>
            <a:r>
              <a:rPr lang="en-US" sz="2400" dirty="0" smtClean="0">
                <a:solidFill>
                  <a:srgbClr val="000000"/>
                </a:solidFill>
                <a:latin typeface="Times New Roman" panose="02020603050405020304" pitchFamily="18" charset="0"/>
              </a:rPr>
              <a:t> </a:t>
            </a:r>
            <a:r>
              <a:rPr lang="en-US" sz="2400" b="1" dirty="0">
                <a:solidFill>
                  <a:srgbClr val="00B0F0"/>
                </a:solidFill>
                <a:latin typeface="Times New Roman" panose="02020603050405020304" pitchFamily="18" charset="0"/>
              </a:rPr>
              <a:t>The particulars of material, </a:t>
            </a:r>
            <a:endParaRPr lang="en-US" sz="2400" b="1" dirty="0" smtClean="0">
              <a:solidFill>
                <a:srgbClr val="00B0F0"/>
              </a:solidFill>
              <a:latin typeface="Times New Roman" panose="02020603050405020304" pitchFamily="18" charset="0"/>
            </a:endParaRPr>
          </a:p>
          <a:p>
            <a:pPr algn="l"/>
            <a:r>
              <a:rPr lang="en-US" sz="2400" b="1" dirty="0" smtClean="0">
                <a:solidFill>
                  <a:srgbClr val="00B0F0"/>
                </a:solidFill>
                <a:latin typeface="Times New Roman" panose="02020603050405020304" pitchFamily="18" charset="0"/>
              </a:rPr>
              <a:t>the </a:t>
            </a:r>
            <a:r>
              <a:rPr lang="en-US" sz="2400" b="1" dirty="0">
                <a:solidFill>
                  <a:srgbClr val="00B0F0"/>
                </a:solidFill>
                <a:latin typeface="Times New Roman" panose="02020603050405020304" pitchFamily="18" charset="0"/>
              </a:rPr>
              <a:t>number of components required for the assembly, etc</a:t>
            </a:r>
            <a:r>
              <a:rPr lang="en-US" sz="2400" b="1" dirty="0" smtClean="0">
                <a:solidFill>
                  <a:srgbClr val="00B0F0"/>
                </a:solidFill>
                <a:latin typeface="Times New Roman" panose="02020603050405020304" pitchFamily="18" charset="0"/>
              </a:rPr>
              <a:t>.,</a:t>
            </a:r>
          </a:p>
          <a:p>
            <a:pPr algn="l"/>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are given in </a:t>
            </a:r>
            <a:r>
              <a:rPr lang="en-US" sz="2400" b="1" u="sng" dirty="0">
                <a:solidFill>
                  <a:srgbClr val="000000"/>
                </a:solidFill>
                <a:effectLst>
                  <a:outerShdw blurRad="38100" dist="38100" dir="2700000" algn="tl">
                    <a:srgbClr val="000000">
                      <a:alpha val="43137"/>
                    </a:srgbClr>
                  </a:outerShdw>
                </a:effectLst>
                <a:latin typeface="Times New Roman" panose="02020603050405020304" pitchFamily="18" charset="0"/>
              </a:rPr>
              <a:t>the title block. </a:t>
            </a:r>
          </a:p>
          <a:p>
            <a:pPr algn="l"/>
            <a:endParaRPr lang="ar-IQ" sz="2400" dirty="0"/>
          </a:p>
        </p:txBody>
      </p:sp>
    </p:spTree>
    <p:extLst>
      <p:ext uri="{BB962C8B-B14F-4D97-AF65-F5344CB8AC3E}">
        <p14:creationId xmlns:p14="http://schemas.microsoft.com/office/powerpoint/2010/main" val="1164971573"/>
      </p:ext>
    </p:extLst>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27779">
            <a:off x="3000364" y="2285992"/>
            <a:ext cx="3829048" cy="1143000"/>
          </a:xfrm>
        </p:spPr>
        <p:txBody>
          <a:bodyPr/>
          <a:lstStyle/>
          <a:p>
            <a:r>
              <a:rPr lang="en-US" b="1" dirty="0" smtClean="0">
                <a:ln w="24500" cmpd="dbl">
                  <a:solidFill>
                    <a:schemeClr val="accent2">
                      <a:shade val="85000"/>
                      <a:satMod val="155000"/>
                    </a:schemeClr>
                  </a:solidFill>
                  <a:prstDash val="solid"/>
                  <a:miter lim="800000"/>
                </a:ln>
                <a:solidFill>
                  <a:srgbClr val="00B050"/>
                </a:solidFill>
                <a:effectLst>
                  <a:outerShdw blurRad="38100" dist="38100" dir="7020000" algn="tl">
                    <a:srgbClr val="000000">
                      <a:alpha val="35000"/>
                    </a:srgbClr>
                  </a:outerShdw>
                </a:effectLst>
              </a:rPr>
              <a:t>THANK YOU</a:t>
            </a:r>
            <a:endParaRPr lang="ar-IQ" b="1" dirty="0">
              <a:ln w="24500" cmpd="dbl">
                <a:solidFill>
                  <a:schemeClr val="accent2">
                    <a:shade val="85000"/>
                    <a:satMod val="155000"/>
                  </a:schemeClr>
                </a:solidFill>
                <a:prstDash val="solid"/>
                <a:miter lim="800000"/>
              </a:ln>
              <a:solidFill>
                <a:srgbClr val="00B050"/>
              </a:solidFill>
              <a:effectLst>
                <a:outerShdw blurRad="38100" dist="38100" dir="7020000" algn="tl">
                  <a:srgbClr val="000000">
                    <a:alpha val="35000"/>
                  </a:srgbClr>
                </a:outerShdw>
              </a:effectLst>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9144000" cy="2893100"/>
          </a:xfrm>
          <a:prstGeom prst="rect">
            <a:avLst/>
          </a:prstGeom>
        </p:spPr>
        <p:txBody>
          <a:bodyPr wrap="square">
            <a:spAutoFit/>
          </a:bodyPr>
          <a:lstStyle/>
          <a:p>
            <a:pPr algn="l"/>
            <a:r>
              <a:rPr lang="en-US" sz="2600" dirty="0" smtClean="0">
                <a:solidFill>
                  <a:srgbClr val="000000"/>
                </a:solidFill>
                <a:latin typeface="Times New Roman" panose="02020603050405020304" pitchFamily="18" charset="0"/>
              </a:rPr>
              <a:t>               The </a:t>
            </a:r>
            <a:r>
              <a:rPr lang="en-US" sz="2600" dirty="0">
                <a:solidFill>
                  <a:srgbClr val="000000"/>
                </a:solidFill>
                <a:latin typeface="Times New Roman" panose="02020603050405020304" pitchFamily="18" charset="0"/>
              </a:rPr>
              <a:t>production drawing of a component should also indicate </a:t>
            </a:r>
            <a:endParaRPr lang="en-US" sz="2600" dirty="0" smtClean="0">
              <a:solidFill>
                <a:srgbClr val="000000"/>
              </a:solidFill>
              <a:latin typeface="Times New Roman" panose="02020603050405020304" pitchFamily="18" charset="0"/>
            </a:endParaRPr>
          </a:p>
          <a:p>
            <a:pPr algn="l"/>
            <a:r>
              <a:rPr lang="en-US" sz="2600" dirty="0">
                <a:solidFill>
                  <a:srgbClr val="FF0000"/>
                </a:solidFill>
                <a:latin typeface="Times New Roman" panose="02020603050405020304" pitchFamily="18" charset="0"/>
              </a:rPr>
              <a:t> </a:t>
            </a:r>
            <a:r>
              <a:rPr lang="en-US" sz="2600" dirty="0" smtClean="0">
                <a:solidFill>
                  <a:srgbClr val="FF0000"/>
                </a:solidFill>
                <a:latin typeface="Times New Roman" panose="02020603050405020304" pitchFamily="18" charset="0"/>
              </a:rPr>
              <a:t>    the </a:t>
            </a:r>
            <a:r>
              <a:rPr lang="en-US" sz="2600" dirty="0">
                <a:solidFill>
                  <a:srgbClr val="FF0000"/>
                </a:solidFill>
                <a:latin typeface="Times New Roman" panose="02020603050405020304" pitchFamily="18" charset="0"/>
              </a:rPr>
              <a:t>sub-assembly or main assembly </a:t>
            </a:r>
            <a:r>
              <a:rPr lang="en-US" sz="2600" dirty="0">
                <a:solidFill>
                  <a:srgbClr val="000000"/>
                </a:solidFill>
                <a:latin typeface="Times New Roman" panose="02020603050405020304" pitchFamily="18" charset="0"/>
              </a:rPr>
              <a:t>where it will be assembled. </a:t>
            </a:r>
            <a:endParaRPr lang="en-US" sz="2600" dirty="0" smtClean="0">
              <a:solidFill>
                <a:srgbClr val="000000"/>
              </a:solidFill>
              <a:latin typeface="Times New Roman" panose="02020603050405020304" pitchFamily="18" charset="0"/>
            </a:endParaRPr>
          </a:p>
          <a:p>
            <a:pPr algn="l"/>
            <a:endParaRPr lang="en-US" sz="2600" dirty="0">
              <a:solidFill>
                <a:srgbClr val="000000"/>
              </a:solidFill>
              <a:latin typeface="Times New Roman" panose="02020603050405020304" pitchFamily="18" charset="0"/>
            </a:endParaRPr>
          </a:p>
          <a:p>
            <a:pPr algn="l"/>
            <a:r>
              <a:rPr lang="en-US" sz="2600" dirty="0">
                <a:solidFill>
                  <a:srgbClr val="000000"/>
                </a:solidFill>
                <a:latin typeface="Times New Roman" panose="02020603050405020304" pitchFamily="18" charset="0"/>
              </a:rPr>
              <a:t>Since the working drawings may be sent to other companies to make or assemble the unit, the drawings should </a:t>
            </a:r>
            <a:r>
              <a:rPr lang="en-US" sz="2600" dirty="0">
                <a:solidFill>
                  <a:srgbClr val="00B0F0"/>
                </a:solidFill>
                <a:latin typeface="Times New Roman" panose="02020603050405020304" pitchFamily="18" charset="0"/>
              </a:rPr>
              <a:t>confirm with the standards followed in the country</a:t>
            </a:r>
            <a:r>
              <a:rPr lang="en-US" sz="2600" dirty="0">
                <a:solidFill>
                  <a:srgbClr val="000000"/>
                </a:solidFill>
                <a:latin typeface="Times New Roman" panose="02020603050405020304" pitchFamily="18" charset="0"/>
              </a:rPr>
              <a:t>. </a:t>
            </a:r>
            <a:endParaRPr lang="ar-IQ" sz="2600" dirty="0"/>
          </a:p>
        </p:txBody>
      </p:sp>
      <p:sp>
        <p:nvSpPr>
          <p:cNvPr id="3" name="Rectangle 2"/>
          <p:cNvSpPr/>
          <p:nvPr/>
        </p:nvSpPr>
        <p:spPr>
          <a:xfrm>
            <a:off x="0" y="3151525"/>
            <a:ext cx="9144000" cy="3477875"/>
          </a:xfrm>
          <a:prstGeom prst="rect">
            <a:avLst/>
          </a:prstGeom>
        </p:spPr>
        <p:txBody>
          <a:bodyPr wrap="square">
            <a:spAutoFit/>
          </a:bodyPr>
          <a:lstStyle/>
          <a:p>
            <a:pPr algn="l"/>
            <a:endParaRPr lang="ar-IQ"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 </a:t>
            </a:r>
            <a:r>
              <a:rPr lang="en-US" sz="2800" dirty="0">
                <a:solidFill>
                  <a:srgbClr val="000000"/>
                </a:solidFill>
                <a:latin typeface="Times New Roman" panose="02020603050405020304" pitchFamily="18" charset="0"/>
              </a:rPr>
              <a:t>For this reason</a:t>
            </a:r>
            <a:r>
              <a:rPr lang="en-US" sz="2800" dirty="0" smtClean="0">
                <a:solidFill>
                  <a:srgbClr val="000000"/>
                </a:solidFill>
                <a:latin typeface="Times New Roman" panose="02020603050405020304" pitchFamily="18" charset="0"/>
              </a:rPr>
              <a:t>,</a:t>
            </a:r>
          </a:p>
          <a:p>
            <a:pPr algn="l"/>
            <a:r>
              <a:rPr lang="en-US" sz="2800" dirty="0">
                <a:solidFill>
                  <a:srgbClr val="000000"/>
                </a:solidFill>
                <a:latin typeface="Times New Roman" panose="02020603050405020304" pitchFamily="18" charset="0"/>
              </a:rPr>
              <a:t> </a:t>
            </a:r>
            <a:r>
              <a:rPr lang="en-US" sz="2800" dirty="0" smtClean="0">
                <a:solidFill>
                  <a:srgbClr val="000000"/>
                </a:solidFill>
                <a:latin typeface="Times New Roman" panose="02020603050405020304" pitchFamily="18" charset="0"/>
              </a:rPr>
              <a:t>  </a:t>
            </a:r>
            <a:r>
              <a:rPr lang="en-US" sz="2800" dirty="0">
                <a:solidFill>
                  <a:srgbClr val="000000"/>
                </a:solidFill>
                <a:latin typeface="Times New Roman" panose="02020603050405020304" pitchFamily="18" charset="0"/>
              </a:rPr>
              <a:t>a production drawing becomes a legal document between the parties, in case of disputes in manufacturing. </a:t>
            </a:r>
          </a:p>
          <a:p>
            <a:pPr algn="l"/>
            <a:endParaRPr lang="en-US" sz="2800" dirty="0" smtClean="0">
              <a:solidFill>
                <a:srgbClr val="000000"/>
              </a:solidFill>
              <a:latin typeface="Times New Roman" panose="02020603050405020304" pitchFamily="18" charset="0"/>
            </a:endParaRPr>
          </a:p>
          <a:p>
            <a:pPr algn="l"/>
            <a:r>
              <a:rPr lang="en-US" sz="2800" dirty="0" smtClean="0">
                <a:solidFill>
                  <a:srgbClr val="000000"/>
                </a:solidFill>
                <a:latin typeface="Times New Roman" panose="02020603050405020304" pitchFamily="18" charset="0"/>
              </a:rPr>
              <a:t>Working </a:t>
            </a:r>
            <a:r>
              <a:rPr lang="en-US" sz="2800" dirty="0">
                <a:solidFill>
                  <a:srgbClr val="000000"/>
                </a:solidFill>
                <a:latin typeface="Times New Roman" panose="02020603050405020304" pitchFamily="18" charset="0"/>
              </a:rPr>
              <a:t>drawings may be classified into two groups</a:t>
            </a:r>
            <a:r>
              <a:rPr lang="en-US" sz="2800" dirty="0" smtClean="0">
                <a:solidFill>
                  <a:srgbClr val="000000"/>
                </a:solidFill>
                <a:latin typeface="Times New Roman" panose="02020603050405020304" pitchFamily="18" charset="0"/>
              </a:rPr>
              <a:t>:</a:t>
            </a:r>
          </a:p>
          <a:p>
            <a:pPr algn="l"/>
            <a:r>
              <a:rPr lang="en-US" sz="2800" dirty="0" smtClean="0">
                <a:solidFill>
                  <a:srgbClr val="000000"/>
                </a:solidFill>
                <a:latin typeface="Times New Roman" panose="02020603050405020304" pitchFamily="18" charset="0"/>
              </a:rPr>
              <a:t> </a:t>
            </a:r>
            <a:r>
              <a:rPr lang="en-US" sz="2800" dirty="0">
                <a:solidFill>
                  <a:srgbClr val="FF0000"/>
                </a:solidFill>
                <a:latin typeface="Times New Roman" panose="02020603050405020304" pitchFamily="18" charset="0"/>
              </a:rPr>
              <a:t>(</a:t>
            </a:r>
            <a:r>
              <a:rPr lang="en-US" sz="2800" dirty="0" err="1">
                <a:solidFill>
                  <a:srgbClr val="FF0000"/>
                </a:solidFill>
                <a:latin typeface="Times New Roman" panose="02020603050405020304" pitchFamily="18" charset="0"/>
              </a:rPr>
              <a:t>i</a:t>
            </a:r>
            <a:r>
              <a:rPr lang="en-US" sz="2800" dirty="0">
                <a:solidFill>
                  <a:srgbClr val="FF0000"/>
                </a:solidFill>
                <a:latin typeface="Times New Roman" panose="02020603050405020304" pitchFamily="18" charset="0"/>
              </a:rPr>
              <a:t>) detail or part drawings </a:t>
            </a:r>
            <a:r>
              <a:rPr lang="en-US" sz="2800" dirty="0" smtClean="0">
                <a:solidFill>
                  <a:srgbClr val="FF0000"/>
                </a:solidFill>
                <a:latin typeface="Times New Roman" panose="02020603050405020304" pitchFamily="18" charset="0"/>
              </a:rPr>
              <a:t>and</a:t>
            </a:r>
          </a:p>
          <a:p>
            <a:pPr algn="l"/>
            <a:r>
              <a:rPr lang="en-US" sz="2800" dirty="0" smtClean="0">
                <a:solidFill>
                  <a:srgbClr val="FF0000"/>
                </a:solidFill>
                <a:latin typeface="Times New Roman" panose="02020603050405020304" pitchFamily="18" charset="0"/>
              </a:rPr>
              <a:t> </a:t>
            </a:r>
            <a:r>
              <a:rPr lang="en-US" sz="2800" dirty="0">
                <a:solidFill>
                  <a:srgbClr val="FF0000"/>
                </a:solidFill>
                <a:latin typeface="Times New Roman" panose="02020603050405020304" pitchFamily="18" charset="0"/>
              </a:rPr>
              <a:t>(ii) assembly drawings. </a:t>
            </a:r>
            <a:endParaRPr lang="ar-IQ" sz="2800" dirty="0">
              <a:solidFill>
                <a:srgbClr val="FF0000"/>
              </a:solidFill>
            </a:endParaRPr>
          </a:p>
        </p:txBody>
      </p:sp>
    </p:spTree>
    <p:extLst>
      <p:ext uri="{BB962C8B-B14F-4D97-AF65-F5344CB8AC3E}">
        <p14:creationId xmlns:p14="http://schemas.microsoft.com/office/powerpoint/2010/main" val="1231166274"/>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7929"/>
            <a:ext cx="8991600" cy="2677656"/>
          </a:xfrm>
          <a:prstGeom prst="rect">
            <a:avLst/>
          </a:prstGeom>
        </p:spPr>
        <p:txBody>
          <a:bodyPr wrap="square">
            <a:spAutoFit/>
          </a:bodyPr>
          <a:lstStyle/>
          <a:p>
            <a:pPr algn="l"/>
            <a:endParaRPr lang="ar-IQ" sz="2000" dirty="0">
              <a:solidFill>
                <a:srgbClr val="000000"/>
              </a:solidFill>
              <a:latin typeface="Times New Roman" panose="02020603050405020304" pitchFamily="18" charset="0"/>
            </a:endParaRPr>
          </a:p>
          <a:p>
            <a:pPr algn="l"/>
            <a:r>
              <a:rPr lang="en-US" sz="2000" dirty="0">
                <a:solidFill>
                  <a:srgbClr val="000000"/>
                </a:solidFill>
                <a:latin typeface="Times New Roman" panose="02020603050405020304" pitchFamily="18" charset="0"/>
              </a:rPr>
              <a:t> </a:t>
            </a:r>
            <a:r>
              <a:rPr lang="en-US" sz="2800" b="1" dirty="0">
                <a:solidFill>
                  <a:srgbClr val="FF0000"/>
                </a:solidFill>
                <a:latin typeface="Times New Roman" panose="02020603050405020304" pitchFamily="18" charset="0"/>
              </a:rPr>
              <a:t>Types of Production Drawing </a:t>
            </a:r>
            <a:endParaRPr lang="en-US" sz="2400" dirty="0">
              <a:solidFill>
                <a:srgbClr val="FF0000"/>
              </a:solidFill>
              <a:latin typeface="Times New Roman" panose="02020603050405020304" pitchFamily="18" charset="0"/>
            </a:endParaRPr>
          </a:p>
          <a:p>
            <a:pPr algn="l"/>
            <a:r>
              <a:rPr lang="en-US" sz="2400" dirty="0" smtClean="0">
                <a:solidFill>
                  <a:srgbClr val="000000"/>
                </a:solidFill>
                <a:latin typeface="Times New Roman" panose="02020603050405020304" pitchFamily="18" charset="0"/>
              </a:rPr>
              <a:t>          A </a:t>
            </a:r>
            <a:r>
              <a:rPr lang="en-US" sz="2400" dirty="0">
                <a:solidFill>
                  <a:srgbClr val="000000"/>
                </a:solidFill>
                <a:latin typeface="Times New Roman" panose="02020603050405020304" pitchFamily="18" charset="0"/>
              </a:rPr>
              <a:t>detail or part drawing is nothing but a production or component drawing, furnishing complete information for the construction or manufacture of the part. </a:t>
            </a:r>
            <a:endParaRPr lang="en-US" sz="2400" dirty="0" smtClean="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 </a:t>
            </a:r>
            <a:r>
              <a:rPr lang="en-US" sz="2400" dirty="0" smtClean="0">
                <a:solidFill>
                  <a:srgbClr val="000000"/>
                </a:solidFill>
                <a:latin typeface="Times New Roman" panose="02020603050405020304" pitchFamily="18" charset="0"/>
              </a:rPr>
              <a:t>       </a:t>
            </a:r>
          </a:p>
          <a:p>
            <a:pPr algn="l"/>
            <a:r>
              <a:rPr lang="en-US" sz="2400" dirty="0">
                <a:solidFill>
                  <a:srgbClr val="000000"/>
                </a:solidFill>
                <a:latin typeface="Times New Roman" panose="02020603050405020304" pitchFamily="18" charset="0"/>
              </a:rPr>
              <a:t> </a:t>
            </a:r>
            <a:r>
              <a:rPr lang="en-US" sz="2400" dirty="0" smtClean="0">
                <a:solidFill>
                  <a:srgbClr val="000000"/>
                </a:solidFill>
                <a:latin typeface="Times New Roman" panose="02020603050405020304" pitchFamily="18" charset="0"/>
              </a:rPr>
              <a:t>       This </a:t>
            </a:r>
            <a:r>
              <a:rPr lang="en-US" sz="2400" dirty="0">
                <a:solidFill>
                  <a:srgbClr val="000000"/>
                </a:solidFill>
                <a:latin typeface="Times New Roman" panose="02020603050405020304" pitchFamily="18" charset="0"/>
              </a:rPr>
              <a:t>information may be classified as: </a:t>
            </a:r>
            <a:endParaRPr lang="ar-IQ" sz="2400" dirty="0"/>
          </a:p>
        </p:txBody>
      </p:sp>
      <p:sp>
        <p:nvSpPr>
          <p:cNvPr id="3" name="Rectangle 2"/>
          <p:cNvSpPr/>
          <p:nvPr/>
        </p:nvSpPr>
        <p:spPr>
          <a:xfrm>
            <a:off x="76200" y="2439650"/>
            <a:ext cx="9067800" cy="2246769"/>
          </a:xfrm>
          <a:prstGeom prst="rect">
            <a:avLst/>
          </a:prstGeom>
        </p:spPr>
        <p:txBody>
          <a:bodyPr wrap="square">
            <a:spAutoFit/>
          </a:bodyPr>
          <a:lstStyle/>
          <a:p>
            <a:pPr algn="l"/>
            <a:endParaRPr lang="ar-IQ" sz="2000" dirty="0">
              <a:solidFill>
                <a:srgbClr val="000000"/>
              </a:solidFill>
              <a:latin typeface="Times New Roman" panose="02020603050405020304" pitchFamily="18" charset="0"/>
            </a:endParaRPr>
          </a:p>
          <a:p>
            <a:pPr algn="l"/>
            <a:r>
              <a:rPr lang="en-US" sz="2000" dirty="0">
                <a:solidFill>
                  <a:srgbClr val="000000"/>
                </a:solidFill>
                <a:latin typeface="Times New Roman" panose="02020603050405020304" pitchFamily="18" charset="0"/>
              </a:rPr>
              <a:t> </a:t>
            </a:r>
            <a:r>
              <a:rPr lang="en-US" sz="2400" b="1" i="1" u="sng" dirty="0">
                <a:solidFill>
                  <a:srgbClr val="00B050"/>
                </a:solidFill>
                <a:latin typeface="Times New Roman" panose="02020603050405020304" pitchFamily="18" charset="0"/>
              </a:rPr>
              <a:t>1. Shape description: </a:t>
            </a:r>
            <a:r>
              <a:rPr lang="en-US" sz="2400" dirty="0">
                <a:solidFill>
                  <a:srgbClr val="000000"/>
                </a:solidFill>
                <a:latin typeface="Times New Roman" panose="02020603050405020304" pitchFamily="18" charset="0"/>
              </a:rPr>
              <a:t>this refers to the selection of number of </a:t>
            </a:r>
            <a:r>
              <a:rPr lang="en-US" sz="2400" dirty="0">
                <a:solidFill>
                  <a:srgbClr val="FF0000"/>
                </a:solidFill>
                <a:latin typeface="Times New Roman" panose="02020603050405020304" pitchFamily="18" charset="0"/>
              </a:rPr>
              <a:t>views</a:t>
            </a:r>
            <a:r>
              <a:rPr lang="en-US" sz="2400" dirty="0">
                <a:solidFill>
                  <a:srgbClr val="000000"/>
                </a:solidFill>
                <a:latin typeface="Times New Roman" panose="02020603050405020304" pitchFamily="18" charset="0"/>
              </a:rPr>
              <a:t> to describe the shape of the part. The part may be drawn in either pictorial or orthographic projection; the latter being used more frequently. Sectional views, auxiliary views and enlarged detailed views may be added to the drawing in order to provide a clear image of the part. </a:t>
            </a:r>
            <a:endParaRPr lang="ar-IQ" sz="2400" dirty="0"/>
          </a:p>
        </p:txBody>
      </p:sp>
      <p:sp>
        <p:nvSpPr>
          <p:cNvPr id="4" name="Rectangle 3"/>
          <p:cNvSpPr/>
          <p:nvPr/>
        </p:nvSpPr>
        <p:spPr>
          <a:xfrm>
            <a:off x="76200" y="4343400"/>
            <a:ext cx="8991600" cy="2185214"/>
          </a:xfrm>
          <a:prstGeom prst="rect">
            <a:avLst/>
          </a:prstGeom>
        </p:spPr>
        <p:txBody>
          <a:bodyPr wrap="square">
            <a:spAutoFit/>
          </a:bodyPr>
          <a:lstStyle/>
          <a:p>
            <a:pPr algn="l"/>
            <a:endParaRPr lang="ar-IQ" sz="2400" dirty="0">
              <a:solidFill>
                <a:srgbClr val="000000"/>
              </a:solidFill>
              <a:latin typeface="Times New Roman" panose="02020603050405020304" pitchFamily="18" charset="0"/>
            </a:endParaRPr>
          </a:p>
          <a:p>
            <a:pPr algn="l"/>
            <a:r>
              <a:rPr lang="en-US" sz="2400" dirty="0">
                <a:solidFill>
                  <a:srgbClr val="000000"/>
                </a:solidFill>
                <a:latin typeface="Times New Roman" panose="02020603050405020304" pitchFamily="18" charset="0"/>
              </a:rPr>
              <a:t> </a:t>
            </a:r>
            <a:r>
              <a:rPr lang="en-US" sz="2800" b="1" i="1" u="sng" dirty="0">
                <a:solidFill>
                  <a:srgbClr val="00B050"/>
                </a:solidFill>
                <a:latin typeface="Times New Roman" panose="02020603050405020304" pitchFamily="18" charset="0"/>
              </a:rPr>
              <a:t>2. Size description </a:t>
            </a:r>
            <a:r>
              <a:rPr lang="en-US" sz="2800" dirty="0">
                <a:solidFill>
                  <a:srgbClr val="000000"/>
                </a:solidFill>
                <a:latin typeface="Times New Roman" panose="02020603050405020304" pitchFamily="18" charset="0"/>
              </a:rPr>
              <a:t>Size and location of the shape features are shown by proper dimensioning. The manufacturing process will influence the selection of some dimensions, such as datum feature, tolerances, etc. </a:t>
            </a:r>
            <a:endParaRPr lang="ar-IQ" sz="2800" dirty="0"/>
          </a:p>
        </p:txBody>
      </p:sp>
    </p:spTree>
    <p:extLst>
      <p:ext uri="{BB962C8B-B14F-4D97-AF65-F5344CB8AC3E}">
        <p14:creationId xmlns:p14="http://schemas.microsoft.com/office/powerpoint/2010/main" val="1092977850"/>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3108543"/>
          </a:xfrm>
          <a:prstGeom prst="rect">
            <a:avLst/>
          </a:prstGeom>
        </p:spPr>
        <p:txBody>
          <a:bodyPr wrap="square">
            <a:spAutoFit/>
          </a:bodyPr>
          <a:lstStyle/>
          <a:p>
            <a:pPr algn="l"/>
            <a:r>
              <a:rPr lang="en-US" sz="2800" b="1" i="1" u="sng" dirty="0">
                <a:solidFill>
                  <a:srgbClr val="00B050"/>
                </a:solidFill>
                <a:latin typeface="Times New Roman" panose="02020603050405020304" pitchFamily="18" charset="0"/>
              </a:rPr>
              <a:t>3. Specifications: </a:t>
            </a:r>
            <a:r>
              <a:rPr lang="en-US" sz="2800" dirty="0">
                <a:solidFill>
                  <a:srgbClr val="000000"/>
                </a:solidFill>
                <a:latin typeface="Times New Roman" panose="02020603050405020304" pitchFamily="18" charset="0"/>
              </a:rPr>
              <a:t>this includes special notes, material, heat treatment, finish, general tolerances and number required. All this information is mostly located near the title block</a:t>
            </a:r>
            <a:r>
              <a:rPr lang="en-US" sz="2800" dirty="0" smtClean="0">
                <a:solidFill>
                  <a:srgbClr val="000000"/>
                </a:solidFill>
                <a:latin typeface="Times New Roman" panose="02020603050405020304" pitchFamily="18" charset="0"/>
              </a:rPr>
              <a:t>.</a:t>
            </a:r>
          </a:p>
          <a:p>
            <a:pPr algn="l"/>
            <a:r>
              <a:rPr lang="en-US" sz="2800" dirty="0" smtClean="0">
                <a:solidFill>
                  <a:srgbClr val="000000"/>
                </a:solidFill>
                <a:latin typeface="Times New Roman" panose="02020603050405020304" pitchFamily="18" charset="0"/>
              </a:rPr>
              <a:t> </a:t>
            </a:r>
            <a:endParaRPr lang="en-US" sz="2800" dirty="0">
              <a:solidFill>
                <a:srgbClr val="000000"/>
              </a:solidFill>
              <a:latin typeface="Times New Roman" panose="02020603050405020304" pitchFamily="18" charset="0"/>
            </a:endParaRPr>
          </a:p>
          <a:p>
            <a:pPr algn="l"/>
            <a:r>
              <a:rPr lang="en-US" sz="2800" b="1" i="1" u="sng" dirty="0">
                <a:solidFill>
                  <a:srgbClr val="00B050"/>
                </a:solidFill>
                <a:latin typeface="Times New Roman" panose="02020603050405020304" pitchFamily="18" charset="0"/>
              </a:rPr>
              <a:t>4. Additional information </a:t>
            </a:r>
            <a:r>
              <a:rPr lang="en-US" sz="2800" dirty="0">
                <a:solidFill>
                  <a:srgbClr val="000000"/>
                </a:solidFill>
                <a:latin typeface="Times New Roman" panose="02020603050405020304" pitchFamily="18" charset="0"/>
              </a:rPr>
              <a:t>such as drawing number, scale, method of projection, date, names of the part, etc., come under additional information which is included in the title block. </a:t>
            </a:r>
            <a:endParaRPr lang="ar-IQ" sz="2800" dirty="0"/>
          </a:p>
        </p:txBody>
      </p:sp>
      <p:sp>
        <p:nvSpPr>
          <p:cNvPr id="5" name="Rectangle 4"/>
          <p:cNvSpPr/>
          <p:nvPr/>
        </p:nvSpPr>
        <p:spPr>
          <a:xfrm>
            <a:off x="76200" y="4267200"/>
            <a:ext cx="8991600" cy="1569660"/>
          </a:xfrm>
          <a:prstGeom prst="rect">
            <a:avLst/>
          </a:prstGeom>
        </p:spPr>
        <p:txBody>
          <a:bodyPr wrap="square">
            <a:spAutoFit/>
          </a:bodyPr>
          <a:lstStyle/>
          <a:p>
            <a:pPr algn="l"/>
            <a:r>
              <a:rPr lang="en-US" sz="2400" i="1" dirty="0">
                <a:solidFill>
                  <a:srgbClr val="000000"/>
                </a:solidFill>
                <a:latin typeface="Times New Roman" panose="02020603050405020304" pitchFamily="18" charset="0"/>
              </a:rPr>
              <a:t>Since the craftsman will ordinarily make one component at a time, it is advisable to prepare the production drawing of each component, regardless of its size, on a separate sheet. Figures below show the detailed drawings of a template jig and gear. </a:t>
            </a:r>
            <a:endParaRPr lang="ar-IQ" sz="2400" i="1" dirty="0"/>
          </a:p>
        </p:txBody>
      </p:sp>
    </p:spTree>
    <p:extLst>
      <p:ext uri="{BB962C8B-B14F-4D97-AF65-F5344CB8AC3E}">
        <p14:creationId xmlns:p14="http://schemas.microsoft.com/office/powerpoint/2010/main" val="2772626902"/>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617" y="228600"/>
            <a:ext cx="8943020" cy="6324600"/>
          </a:xfrm>
          <a:prstGeom prst="rect">
            <a:avLst/>
          </a:prstGeom>
        </p:spPr>
      </p:pic>
    </p:spTree>
    <p:extLst>
      <p:ext uri="{BB962C8B-B14F-4D97-AF65-F5344CB8AC3E}">
        <p14:creationId xmlns:p14="http://schemas.microsoft.com/office/powerpoint/2010/main" val="1525564891"/>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31443" y="0"/>
            <a:ext cx="5664757" cy="6985875"/>
          </a:xfrm>
          <a:prstGeom prst="rect">
            <a:avLst/>
          </a:prstGeom>
        </p:spPr>
      </p:pic>
    </p:spTree>
    <p:extLst>
      <p:ext uri="{BB962C8B-B14F-4D97-AF65-F5344CB8AC3E}">
        <p14:creationId xmlns:p14="http://schemas.microsoft.com/office/powerpoint/2010/main" val="2488267057"/>
      </p:ext>
    </p:extLst>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00200" y="838200"/>
            <a:ext cx="6397408" cy="4769368"/>
          </a:xfrm>
          <a:prstGeom prst="rect">
            <a:avLst/>
          </a:prstGeom>
        </p:spPr>
      </p:pic>
    </p:spTree>
    <p:extLst>
      <p:ext uri="{BB962C8B-B14F-4D97-AF65-F5344CB8AC3E}">
        <p14:creationId xmlns:p14="http://schemas.microsoft.com/office/powerpoint/2010/main" val="3347131937"/>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5" y="723728"/>
            <a:ext cx="8915400" cy="6001643"/>
          </a:xfrm>
          <a:prstGeom prst="rect">
            <a:avLst/>
          </a:prstGeom>
        </p:spPr>
        <p:txBody>
          <a:bodyPr wrap="square">
            <a:spAutoFit/>
          </a:bodyPr>
          <a:lstStyle/>
          <a:p>
            <a:pPr algn="l"/>
            <a:r>
              <a:rPr lang="en-US" sz="2400" dirty="0" smtClean="0">
                <a:solidFill>
                  <a:srgbClr val="000000"/>
                </a:solidFill>
                <a:latin typeface="Times New Roman" panose="02020603050405020304" pitchFamily="18" charset="0"/>
              </a:rPr>
              <a:t>1. Always </a:t>
            </a:r>
            <a:r>
              <a:rPr lang="en-US" sz="2400" dirty="0">
                <a:solidFill>
                  <a:srgbClr val="000000"/>
                </a:solidFill>
                <a:latin typeface="Times New Roman" panose="02020603050405020304" pitchFamily="18" charset="0"/>
              </a:rPr>
              <a:t>start with reading the details in the title block. This information is regarded as the context in which the drawing should be perceived. The details should give you the following information; </a:t>
            </a:r>
            <a:endParaRPr lang="en-US" sz="2400" dirty="0" smtClean="0">
              <a:solidFill>
                <a:srgbClr val="000000"/>
              </a:solidFill>
              <a:latin typeface="Times New Roman" panose="02020603050405020304" pitchFamily="18" charset="0"/>
            </a:endParaRPr>
          </a:p>
          <a:p>
            <a:pPr algn="l"/>
            <a:endParaRPr lang="en-US" sz="2400" dirty="0">
              <a:solidFill>
                <a:srgbClr val="000000"/>
              </a:solidFill>
              <a:latin typeface="Times New Roman" panose="02020603050405020304" pitchFamily="18" charset="0"/>
            </a:endParaRPr>
          </a:p>
          <a:p>
            <a:pPr algn="l"/>
            <a:r>
              <a:rPr lang="en-US" sz="1400" dirty="0">
                <a:solidFill>
                  <a:srgbClr val="000000"/>
                </a:solidFill>
                <a:latin typeface="Courier New" panose="02070309020205020404" pitchFamily="49" charset="0"/>
              </a:rPr>
              <a:t>o </a:t>
            </a:r>
            <a:r>
              <a:rPr lang="en-US" sz="2400" dirty="0">
                <a:solidFill>
                  <a:srgbClr val="00B050"/>
                </a:solidFill>
                <a:latin typeface="Times New Roman" panose="02020603050405020304" pitchFamily="18" charset="0"/>
              </a:rPr>
              <a:t>General tolerances </a:t>
            </a:r>
          </a:p>
          <a:p>
            <a:pPr algn="l"/>
            <a:r>
              <a:rPr lang="en-US" sz="1400" dirty="0">
                <a:solidFill>
                  <a:srgbClr val="000000"/>
                </a:solidFill>
                <a:latin typeface="Courier New" panose="02070309020205020404" pitchFamily="49" charset="0"/>
              </a:rPr>
              <a:t>o </a:t>
            </a:r>
            <a:r>
              <a:rPr lang="en-US" sz="2400" dirty="0">
                <a:solidFill>
                  <a:srgbClr val="000000"/>
                </a:solidFill>
                <a:latin typeface="Times New Roman" panose="02020603050405020304" pitchFamily="18" charset="0"/>
              </a:rPr>
              <a:t>Projection details </a:t>
            </a:r>
          </a:p>
          <a:p>
            <a:pPr algn="l"/>
            <a:r>
              <a:rPr lang="en-US" sz="1400" dirty="0">
                <a:solidFill>
                  <a:srgbClr val="000000"/>
                </a:solidFill>
                <a:latin typeface="Courier New" panose="02070309020205020404" pitchFamily="49" charset="0"/>
              </a:rPr>
              <a:t>o </a:t>
            </a:r>
            <a:r>
              <a:rPr lang="en-US" sz="2400" dirty="0">
                <a:solidFill>
                  <a:schemeClr val="accent2"/>
                </a:solidFill>
                <a:latin typeface="Times New Roman" panose="02020603050405020304" pitchFamily="18" charset="0"/>
              </a:rPr>
              <a:t>Scale used in the drawing</a:t>
            </a:r>
            <a:r>
              <a:rPr lang="en-US" sz="2400" dirty="0">
                <a:solidFill>
                  <a:srgbClr val="000000"/>
                </a:solidFill>
                <a:latin typeface="Times New Roman" panose="02020603050405020304" pitchFamily="18" charset="0"/>
              </a:rPr>
              <a:t> </a:t>
            </a:r>
          </a:p>
          <a:p>
            <a:pPr algn="l"/>
            <a:r>
              <a:rPr lang="en-US" sz="1400" dirty="0">
                <a:solidFill>
                  <a:srgbClr val="000000"/>
                </a:solidFill>
                <a:latin typeface="Courier New" panose="02070309020205020404" pitchFamily="49" charset="0"/>
              </a:rPr>
              <a:t>o </a:t>
            </a:r>
            <a:r>
              <a:rPr lang="en-US" sz="2400" dirty="0">
                <a:solidFill>
                  <a:srgbClr val="7030A0"/>
                </a:solidFill>
                <a:latin typeface="Times New Roman" panose="02020603050405020304" pitchFamily="18" charset="0"/>
              </a:rPr>
              <a:t>Status of the drawing </a:t>
            </a:r>
            <a:endParaRPr lang="en-US" sz="2400" dirty="0" smtClean="0">
              <a:solidFill>
                <a:srgbClr val="7030A0"/>
              </a:solidFill>
              <a:latin typeface="Times New Roman" panose="02020603050405020304" pitchFamily="18" charset="0"/>
            </a:endParaRPr>
          </a:p>
          <a:p>
            <a:pPr algn="l"/>
            <a:r>
              <a:rPr lang="en-US" sz="2400" dirty="0" smtClean="0">
                <a:solidFill>
                  <a:srgbClr val="7030A0"/>
                </a:solidFill>
                <a:latin typeface="Times New Roman" panose="02020603050405020304" pitchFamily="18" charset="0"/>
              </a:rPr>
              <a:t>(</a:t>
            </a:r>
            <a:r>
              <a:rPr lang="en-US" sz="2400" dirty="0">
                <a:solidFill>
                  <a:srgbClr val="7030A0"/>
                </a:solidFill>
                <a:latin typeface="Times New Roman" panose="02020603050405020304" pitchFamily="18" charset="0"/>
              </a:rPr>
              <a:t>Preliminary, Approved, etc.) </a:t>
            </a:r>
          </a:p>
          <a:p>
            <a:pPr algn="l"/>
            <a:r>
              <a:rPr lang="en-US" sz="1400" dirty="0">
                <a:solidFill>
                  <a:srgbClr val="000000"/>
                </a:solidFill>
                <a:latin typeface="Courier New" panose="02070309020205020404" pitchFamily="49" charset="0"/>
              </a:rPr>
              <a:t>o </a:t>
            </a:r>
            <a:r>
              <a:rPr lang="en-US" sz="2400" dirty="0">
                <a:solidFill>
                  <a:srgbClr val="000000"/>
                </a:solidFill>
                <a:latin typeface="Times New Roman" panose="02020603050405020304" pitchFamily="18" charset="0"/>
              </a:rPr>
              <a:t>Name of the </a:t>
            </a:r>
            <a:r>
              <a:rPr lang="en-US" sz="2400" dirty="0" smtClean="0">
                <a:solidFill>
                  <a:srgbClr val="000000"/>
                </a:solidFill>
                <a:latin typeface="Times New Roman" panose="02020603050405020304" pitchFamily="18" charset="0"/>
              </a:rPr>
              <a:t>component</a:t>
            </a:r>
          </a:p>
          <a:p>
            <a:pPr algn="l"/>
            <a:r>
              <a:rPr lang="en-US" sz="2400" dirty="0" smtClean="0">
                <a:solidFill>
                  <a:srgbClr val="000000"/>
                </a:solidFill>
                <a:latin typeface="Times New Roman" panose="02020603050405020304" pitchFamily="18" charset="0"/>
              </a:rPr>
              <a:t> or assembly </a:t>
            </a:r>
            <a:endParaRPr lang="en-US" sz="2400" dirty="0">
              <a:solidFill>
                <a:srgbClr val="000000"/>
              </a:solidFill>
              <a:latin typeface="Times New Roman" panose="02020603050405020304" pitchFamily="18" charset="0"/>
            </a:endParaRPr>
          </a:p>
          <a:p>
            <a:pPr algn="l"/>
            <a:r>
              <a:rPr lang="en-US" sz="1400" dirty="0">
                <a:solidFill>
                  <a:srgbClr val="000000"/>
                </a:solidFill>
                <a:latin typeface="Courier New" panose="02070309020205020404" pitchFamily="49" charset="0"/>
              </a:rPr>
              <a:t>o </a:t>
            </a:r>
            <a:r>
              <a:rPr lang="en-US" sz="2400" dirty="0">
                <a:solidFill>
                  <a:srgbClr val="C00000"/>
                </a:solidFill>
                <a:latin typeface="Times New Roman" panose="02020603050405020304" pitchFamily="18" charset="0"/>
              </a:rPr>
              <a:t>Contact details of </a:t>
            </a:r>
            <a:r>
              <a:rPr lang="en-US" sz="2400" dirty="0" smtClean="0">
                <a:solidFill>
                  <a:srgbClr val="C00000"/>
                </a:solidFill>
                <a:latin typeface="Times New Roman" panose="02020603050405020304" pitchFamily="18" charset="0"/>
              </a:rPr>
              <a:t>the</a:t>
            </a:r>
          </a:p>
          <a:p>
            <a:pPr algn="l"/>
            <a:r>
              <a:rPr lang="en-US" sz="2400" dirty="0" smtClean="0">
                <a:solidFill>
                  <a:srgbClr val="C00000"/>
                </a:solidFill>
                <a:latin typeface="Times New Roman" panose="02020603050405020304" pitchFamily="18" charset="0"/>
              </a:rPr>
              <a:t> </a:t>
            </a:r>
            <a:r>
              <a:rPr lang="en-US" sz="2400" dirty="0">
                <a:solidFill>
                  <a:srgbClr val="C00000"/>
                </a:solidFill>
                <a:latin typeface="Times New Roman" panose="02020603050405020304" pitchFamily="18" charset="0"/>
              </a:rPr>
              <a:t>drawing owner </a:t>
            </a:r>
          </a:p>
          <a:p>
            <a:pPr algn="l"/>
            <a:r>
              <a:rPr lang="en-US" sz="1400" dirty="0">
                <a:solidFill>
                  <a:srgbClr val="000000"/>
                </a:solidFill>
                <a:latin typeface="Courier New" panose="02070309020205020404" pitchFamily="49" charset="0"/>
              </a:rPr>
              <a:t>o </a:t>
            </a:r>
            <a:r>
              <a:rPr lang="en-US" sz="2400" dirty="0">
                <a:solidFill>
                  <a:srgbClr val="000000"/>
                </a:solidFill>
                <a:latin typeface="Times New Roman" panose="02020603050405020304" pitchFamily="18" charset="0"/>
              </a:rPr>
              <a:t>Mass </a:t>
            </a:r>
          </a:p>
          <a:p>
            <a:pPr algn="l"/>
            <a:r>
              <a:rPr lang="en-US" sz="1400" dirty="0">
                <a:solidFill>
                  <a:srgbClr val="000000"/>
                </a:solidFill>
                <a:latin typeface="Courier New" panose="02070309020205020404" pitchFamily="49" charset="0"/>
              </a:rPr>
              <a:t>o </a:t>
            </a:r>
            <a:r>
              <a:rPr lang="en-US" sz="2400" dirty="0">
                <a:solidFill>
                  <a:srgbClr val="3333FF"/>
                </a:solidFill>
                <a:latin typeface="Times New Roman" panose="02020603050405020304" pitchFamily="18" charset="0"/>
              </a:rPr>
              <a:t>Units used in the drawing </a:t>
            </a:r>
          </a:p>
          <a:p>
            <a:pPr algn="l"/>
            <a:r>
              <a:rPr lang="en-US" sz="1400" dirty="0">
                <a:solidFill>
                  <a:srgbClr val="000000"/>
                </a:solidFill>
                <a:latin typeface="Courier New" panose="02070309020205020404" pitchFamily="49" charset="0"/>
              </a:rPr>
              <a:t>o </a:t>
            </a:r>
            <a:r>
              <a:rPr lang="en-US" sz="2400" dirty="0">
                <a:solidFill>
                  <a:srgbClr val="000000"/>
                </a:solidFill>
                <a:latin typeface="Times New Roman" panose="02020603050405020304" pitchFamily="18" charset="0"/>
              </a:rPr>
              <a:t>Sheet number and number of sheets. </a:t>
            </a:r>
          </a:p>
        </p:txBody>
      </p:sp>
      <p:sp>
        <p:nvSpPr>
          <p:cNvPr id="3" name="Rectangle 2"/>
          <p:cNvSpPr/>
          <p:nvPr/>
        </p:nvSpPr>
        <p:spPr>
          <a:xfrm>
            <a:off x="112059" y="138953"/>
            <a:ext cx="7985456" cy="584775"/>
          </a:xfrm>
          <a:prstGeom prst="rect">
            <a:avLst/>
          </a:prstGeom>
        </p:spPr>
        <p:txBody>
          <a:bodyPr wrap="none">
            <a:spAutoFit/>
          </a:bodyPr>
          <a:lstStyle/>
          <a:p>
            <a:pPr algn="l"/>
            <a:r>
              <a:rPr lang="en-US" sz="3200" b="1" i="1" u="sng" dirty="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rPr>
              <a:t>Guide on how to read Mechanical Drawings </a:t>
            </a:r>
            <a:endParaRPr lang="ar-IQ" sz="3200" i="1" u="sng" dirty="0">
              <a:solidFill>
                <a:schemeClr val="accent2">
                  <a:lumMod val="60000"/>
                  <a:lumOff val="40000"/>
                </a:schemeClr>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2"/>
          <a:srcRect l="6568" t="16427" r="2566"/>
          <a:stretch/>
        </p:blipFill>
        <p:spPr>
          <a:xfrm>
            <a:off x="3751729" y="2438400"/>
            <a:ext cx="5392271" cy="3352800"/>
          </a:xfrm>
          <a:prstGeom prst="rect">
            <a:avLst/>
          </a:prstGeom>
        </p:spPr>
      </p:pic>
    </p:spTree>
    <p:extLst>
      <p:ext uri="{BB962C8B-B14F-4D97-AF65-F5344CB8AC3E}">
        <p14:creationId xmlns:p14="http://schemas.microsoft.com/office/powerpoint/2010/main" val="2838132063"/>
      </p:ext>
    </p:extLst>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FEFAC9"/>
      </a:dk2>
      <a:lt2>
        <a:srgbClr val="FEFAC9"/>
      </a:lt2>
      <a:accent1>
        <a:srgbClr val="A5B592"/>
      </a:accent1>
      <a:accent2>
        <a:srgbClr val="FF0000"/>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5569</TotalTime>
  <Words>1354</Words>
  <Application>Microsoft Office PowerPoint</Application>
  <PresentationFormat>On-screen Show (4:3)</PresentationFormat>
  <Paragraphs>106</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Constantia</vt:lpstr>
      <vt:lpstr>Courier New</vt:lpstr>
      <vt:lpstr>Majalla UI</vt:lpstr>
      <vt:lpstr>Times New Roman</vt:lpstr>
      <vt:lpstr>Traditional Arabic</vt:lpstr>
      <vt:lpstr>Wingdings 2</vt:lpstr>
      <vt:lpstr>Flow</vt:lpstr>
      <vt:lpstr>    Drawing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الصناعة والمعادن الهيئة العامة للبحث والتطوير الصناعي مركز الابحاث الكيماوية والبتروكيماوية</dc:title>
  <dc:creator>ghost</dc:creator>
  <cp:lastModifiedBy>aassy</cp:lastModifiedBy>
  <cp:revision>175</cp:revision>
  <dcterms:created xsi:type="dcterms:W3CDTF">2011-05-09T16:05:29Z</dcterms:created>
  <dcterms:modified xsi:type="dcterms:W3CDTF">2021-06-24T02:14:09Z</dcterms:modified>
</cp:coreProperties>
</file>